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9"/>
  </p:notesMasterIdLst>
  <p:handoutMasterIdLst>
    <p:handoutMasterId r:id="rId30"/>
  </p:handoutMasterIdLst>
  <p:sldIdLst>
    <p:sldId id="1057" r:id="rId2"/>
    <p:sldId id="1637" r:id="rId3"/>
    <p:sldId id="1373" r:id="rId4"/>
    <p:sldId id="1374" r:id="rId5"/>
    <p:sldId id="1375" r:id="rId6"/>
    <p:sldId id="1379" r:id="rId7"/>
    <p:sldId id="1380" r:id="rId8"/>
    <p:sldId id="1382" r:id="rId9"/>
    <p:sldId id="1636" r:id="rId10"/>
    <p:sldId id="1417" r:id="rId11"/>
    <p:sldId id="1418" r:id="rId12"/>
    <p:sldId id="1638" r:id="rId13"/>
    <p:sldId id="1222" r:id="rId14"/>
    <p:sldId id="1349" r:id="rId15"/>
    <p:sldId id="1336" r:id="rId16"/>
    <p:sldId id="1355" r:id="rId17"/>
    <p:sldId id="1386" r:id="rId18"/>
    <p:sldId id="1383" r:id="rId19"/>
    <p:sldId id="1340" r:id="rId20"/>
    <p:sldId id="1367" r:id="rId21"/>
    <p:sldId id="1358" r:id="rId22"/>
    <p:sldId id="1360" r:id="rId23"/>
    <p:sldId id="1359" r:id="rId24"/>
    <p:sldId id="1363" r:id="rId25"/>
    <p:sldId id="1362" r:id="rId26"/>
    <p:sldId id="1369" r:id="rId27"/>
    <p:sldId id="1370" r:id="rId28"/>
  </p:sldIdLst>
  <p:sldSz cx="9144000" cy="6858000" type="screen4x3"/>
  <p:notesSz cx="6934200" cy="9220200"/>
  <p:defaultTextStyle>
    <a:defPPr>
      <a:defRPr lang="en-US"/>
    </a:defPPr>
    <a:lvl1pPr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1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458B"/>
    <a:srgbClr val="FFFF00"/>
    <a:srgbClr val="FF0000"/>
    <a:srgbClr val="F6FD71"/>
    <a:srgbClr val="FF3333"/>
    <a:srgbClr val="FD7E71"/>
    <a:srgbClr val="CC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59FF7-EA88-52B4-92BC-6E7475FB1B89}" v="480" dt="2024-02-18T23:50:22.589"/>
    <p1510:client id="{70CBDF7A-3055-8BEA-33A9-4755433EED7F}" v="670" dt="2024-02-19T09:50:10.183"/>
    <p1510:client id="{AD57AA9F-F01C-4FED-A0D1-35E35B88671D}" v="246" dt="2024-02-19T09:51:11.006"/>
    <p1510:client id="{CAFC3487-4D51-91CB-3A45-16048A41122F}" v="7" dt="2024-02-19T09:54:20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448"/>
        <p:guide pos="19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5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t" anchorCtr="0" compatLnSpc="1">
            <a:prstTxWarp prst="textNoShape">
              <a:avLst/>
            </a:prstTxWarp>
          </a:bodyPr>
          <a:lstStyle>
            <a:lvl1pPr defTabSz="915606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80" y="1"/>
            <a:ext cx="3005120" cy="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t" anchorCtr="0" compatLnSpc="1">
            <a:prstTxWarp prst="textNoShape">
              <a:avLst/>
            </a:prstTxWarp>
          </a:bodyPr>
          <a:lstStyle>
            <a:lvl1pPr algn="r" defTabSz="915606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76"/>
            <a:ext cx="3005121" cy="4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b" anchorCtr="0" compatLnSpc="1">
            <a:prstTxWarp prst="textNoShape">
              <a:avLst/>
            </a:prstTxWarp>
          </a:bodyPr>
          <a:lstStyle>
            <a:lvl1pPr defTabSz="915606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8276"/>
            <a:ext cx="3005120" cy="4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b" anchorCtr="0" compatLnSpc="1">
            <a:prstTxWarp prst="textNoShape">
              <a:avLst/>
            </a:prstTxWarp>
          </a:bodyPr>
          <a:lstStyle>
            <a:lvl1pPr algn="r" defTabSz="915606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6C77E381-3D68-440E-A189-E63213D9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t" anchorCtr="0" compatLnSpc="1">
            <a:prstTxWarp prst="textNoShape">
              <a:avLst/>
            </a:prstTxWarp>
          </a:bodyPr>
          <a:lstStyle>
            <a:lvl1pPr defTabSz="915606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464" y="4379901"/>
            <a:ext cx="5083274" cy="41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t" anchorCtr="0" compatLnSpc="1">
            <a:prstTxWarp prst="textNoShape">
              <a:avLst/>
            </a:prstTxWarp>
          </a:bodyPr>
          <a:lstStyle>
            <a:lvl1pPr algn="r" defTabSz="915606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76"/>
            <a:ext cx="3005121" cy="4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b" anchorCtr="0" compatLnSpc="1">
            <a:prstTxWarp prst="textNoShape">
              <a:avLst/>
            </a:prstTxWarp>
          </a:bodyPr>
          <a:lstStyle>
            <a:lvl1pPr defTabSz="915606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8276"/>
            <a:ext cx="3005120" cy="4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5" tIns="45810" rIns="91625" bIns="45810" numCol="1" anchor="b" anchorCtr="0" compatLnSpc="1">
            <a:prstTxWarp prst="textNoShape">
              <a:avLst/>
            </a:prstTxWarp>
          </a:bodyPr>
          <a:lstStyle>
            <a:lvl1pPr algn="r" defTabSz="915606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C83C7EC9-C998-45D6-B335-732EAA9E8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EAC8C-C018-4A0B-B902-8084EE05C5B0}" type="slidenum">
              <a:rPr lang="en-US" smtClean="0">
                <a:latin typeface="Tahoma" pitchFamily="-96" charset="0"/>
              </a:rPr>
              <a:pPr/>
              <a:t>1</a:t>
            </a:fld>
            <a:endParaRPr lang="en-US">
              <a:latin typeface="Tahoma" pitchFamily="-96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1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6950E-CAFF-4E06-819C-95D94BE7DB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Fishbowl computing. Dramatic changes since then.</a:t>
            </a:r>
          </a:p>
        </p:txBody>
      </p:sp>
    </p:spTree>
    <p:extLst>
      <p:ext uri="{BB962C8B-B14F-4D97-AF65-F5344CB8AC3E}">
        <p14:creationId xmlns:p14="http://schemas.microsoft.com/office/powerpoint/2010/main" val="222339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DC1AF-6098-4E65-9523-D0857D9E74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4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0DD2B-47E4-4465-BCE9-3DB57373C462}" type="slidenum">
              <a:rPr lang="en-US" smtClean="0">
                <a:latin typeface="Tahoma" pitchFamily="-96" charset="0"/>
              </a:rPr>
              <a:pPr/>
              <a:t>13</a:t>
            </a:fld>
            <a:endParaRPr lang="en-US">
              <a:latin typeface="Tahoma" pitchFamily="-9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</a:t>
            </a:r>
            <a:r>
              <a:rPr lang="en-US" baseline="0"/>
              <a:t> could be bit#(32)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0B5DD-E471-468E-BF81-0C492E66EA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Slt</a:t>
            </a:r>
            <a:r>
              <a:rPr lang="en-US"/>
              <a:t>, </a:t>
            </a:r>
            <a:r>
              <a:rPr lang="en-US" err="1"/>
              <a:t>Sltu</a:t>
            </a:r>
            <a:r>
              <a:rPr lang="en-US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0B5DD-E471-468E-BF81-0C492E66EA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0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83D8A-A089-4426-9147-1FDDC2DABBE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9"/>
            <a:ext cx="5365750" cy="4321175"/>
          </a:xfrm>
          <a:noFill/>
          <a:ln/>
        </p:spPr>
        <p:txBody>
          <a:bodyPr lIns="94866" tIns="47434" rIns="94866" bIns="4743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27BA-5B65-4939-831D-1DB57481362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 lIns="94878" tIns="47440" rIns="94878" bIns="4744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27BA-5B65-4939-831D-1DB57481362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 lIns="94878" tIns="47440" rIns="94878" bIns="4744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</p:grpSp>
      </p:grpSp>
      <p:sp>
        <p:nvSpPr>
          <p:cNvPr id="4137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7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5172" y="6602818"/>
            <a:ext cx="988828" cy="2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4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92185"/>
            <a:ext cx="1828800" cy="265516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7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98800" y="6592185"/>
            <a:ext cx="2895600" cy="26581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buFont typeface="Wingdings" pitchFamily="-96" charset="2"/>
              <a:buNone/>
              <a:defRPr/>
            </a:pPr>
            <a:r>
              <a:rPr lang="en-US"/>
              <a:t>6.1920</a:t>
            </a:r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5172" y="6602818"/>
            <a:ext cx="988828" cy="2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92185"/>
            <a:ext cx="1828800" cy="265516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98800" y="6592185"/>
            <a:ext cx="2895600" cy="26581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buFont typeface="Wingdings" pitchFamily="-96" charset="2"/>
              <a:buNone/>
              <a:defRPr/>
            </a:pPr>
            <a:r>
              <a:rPr lang="en-US"/>
              <a:t>6.1920</a:t>
            </a:r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5172" y="6602818"/>
            <a:ext cx="988828" cy="2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92185"/>
            <a:ext cx="1828800" cy="265516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98800" y="6592185"/>
            <a:ext cx="2895600" cy="26581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buFont typeface="Wingdings" pitchFamily="-96" charset="2"/>
              <a:buNone/>
              <a:defRPr/>
            </a:pPr>
            <a:r>
              <a:rPr lang="en-US"/>
              <a:t>6.1920</a:t>
            </a:r>
          </a:p>
        </p:txBody>
      </p:sp>
    </p:spTree>
    <p:extLst>
      <p:ext uri="{BB962C8B-B14F-4D97-AF65-F5344CB8AC3E}">
        <p14:creationId xmlns:p14="http://schemas.microsoft.com/office/powerpoint/2010/main" val="347522971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26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4127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•"/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4127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•"/>
                <a:defRPr/>
              </a:pPr>
              <a:endParaRPr lang="en-US">
                <a:latin typeface="Verdana" pitchFamily="34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27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127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127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27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5172" y="6602818"/>
            <a:ext cx="988828" cy="2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92185"/>
            <a:ext cx="1828800" cy="265516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6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98800" y="6592185"/>
            <a:ext cx="2895600" cy="26581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buFont typeface="Wingdings" pitchFamily="-96" charset="2"/>
              <a:buNone/>
              <a:defRPr/>
            </a:pPr>
            <a:r>
              <a:rPr lang="en-US"/>
              <a:t>6.1920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706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-96" charset="2"/>
        <a:buBlip>
          <a:blip r:embed="rId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-96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-96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images.google.com/imgres?imgurl=http://img.alibaba.com/photo/12029634/Sony_Vaio_Laptop_Notebook_HP_DVD_PC_Bluray_Super_TV_17.jpg&amp;imgrefurl=http://www.alibaba.com/catalog/12029634/Sony_Vaio_Laptop_Notebook_HP_DVD_PC_Bluray_Super_TV_17.html&amp;h=400&amp;w=400&amp;sz=24&amp;hl=en&amp;start=15&amp;um=1&amp;tbnid=aeFx3pmlGVebzM:&amp;tbnh=124&amp;tbnw=124&amp;prev=/images?q=notebook&amp;svnum=10&amp;um=1&amp;hl=en&amp;rlz=1T4GZHZ_enUS235US236&amp;sa=N" TargetMode="External"/><Relationship Id="rId18" Type="http://schemas.openxmlformats.org/officeDocument/2006/relationships/image" Target="../media/image13.jpeg"/><Relationship Id="rId3" Type="http://schemas.openxmlformats.org/officeDocument/2006/relationships/image" Target="../media/image3.jpeg"/><Relationship Id="rId21" Type="http://schemas.openxmlformats.org/officeDocument/2006/relationships/image" Target="../media/image15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17" Type="http://schemas.openxmlformats.org/officeDocument/2006/relationships/hyperlink" Target="http://images.google.com/imgres?imgurl=http://img.alibaba.com/photo/51604706/Enhanced_Interactive_CATV_Set_Top_Box.jpg&amp;imgrefurl=http://fyszkj.en.alibaba.com/product/50333738/51604706/DVB_C/Enhanced_Interactive_CATV_Set_Top_Box.html&amp;h=360&amp;w=360&amp;sz=19&amp;hl=en&amp;start=13&amp;um=1&amp;tbnid=qYMd2C5xHnGHWM:&amp;tbnh=121&amp;tbnw=121&amp;prev=/images?q=set+top+box&amp;svnum=10&amp;um=1&amp;hl=en&amp;rlz=1T4GZHZ_enUS235US236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://images.google.com/imgres?imgurl=http://www.newscientist.com/data/images/ns/cms/dn7023/dn7023-1_700.jpg&amp;imgrefurl=http://www.newscientist.com/article/dn7023.html&amp;h=318&amp;w=350&amp;sz=25&amp;hl=en&amp;start=10&amp;um=1&amp;tbnid=KhUMb-mgo25vtM:&amp;tbnh=127&amp;tbnw=140&amp;prev=/images?q=robots&amp;svnum=10&amp;um=1&amp;hl=en&amp;rlz=1T4GZHZ_enUS235US236&amp;sa=N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://images.google.com/imgres?imgurl=http://webs.cs.berkeley.edu/800demo/dots.jpg&amp;imgrefurl=http://webs.cs.berkeley.edu/800demo/&amp;h=300&amp;w=400&amp;sz=350&amp;hl=en&amp;start=74&amp;um=1&amp;tbnid=lh5GKoIR7zG-FM:&amp;tbnh=113&amp;tbnw=150&amp;prev=/images?q=sensor+networks&amp;start=72&amp;ndsp=18&amp;svnum=10&amp;um=1&amp;hl=en&amp;rlz=1T4GZHZ_enUS235US236&amp;sa=N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images.google.com/imgres?imgurl=http://www1.istockphoto.com/file_thumbview_approve/340147/2/istockphoto_340147_bank_of_super_computers.jpg&amp;imgrefurl=http://www.istockphoto.com/file_closeup/?id=340147&amp;refnum=71254&amp;h=243&amp;w=380&amp;sz=26&amp;hl=en&amp;start=11&amp;um=1&amp;tbnid=v6sxgAl2pxohVM:&amp;tbnh=79&amp;tbnw=123&amp;prev=/images?q=super+computers&amp;svnum=10&amp;um=1&amp;hl=en&amp;rlz=1T4GZHZ_enUS235US236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images.google.com/imgres?imgurl=http://www.theage.com.au/ffximage/2006/09/15/ic_camera1_narrowweb__300x406,0.jpg&amp;imgrefurl=http://www.theage.com.au/news/reviews/exilim-exs600-digital-camera/2006/09/12/1157826942135.html&amp;h=406&amp;w=300&amp;sz=20&amp;hl=en&amp;start=1&amp;um=1&amp;tbnid=tzxcFGY3D32BYM:&amp;tbnh=124&amp;tbnw=92&amp;prev=/images?q=digital+cameras&amp;svnum=10&amp;um=1&amp;hl=en&amp;rlz=1T4GZHZ_enUS235US236&amp;sa=N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0004D5-7A56-D4CC-48C1-D2C820614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517073"/>
            <a:ext cx="7772400" cy="1579417"/>
          </a:xfrm>
        </p:spPr>
        <p:txBody>
          <a:bodyPr/>
          <a:lstStyle/>
          <a:p>
            <a:r>
              <a:rPr lang="en-US" sz="4400">
                <a:solidFill>
                  <a:schemeClr val="tx2"/>
                </a:solidFill>
              </a:rPr>
              <a:t>Constructive Computer Architecture</a:t>
            </a:r>
            <a:endParaRPr lang="en-US"/>
          </a:p>
        </p:txBody>
      </p:sp>
      <p:sp>
        <p:nvSpPr>
          <p:cNvPr id="3077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7"/>
            <a:ext cx="7218218" cy="21695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Verdana"/>
              </a:rPr>
              <a:t>Thomas – EPFL</a:t>
            </a:r>
          </a:p>
          <a:p>
            <a:pPr>
              <a:lnSpc>
                <a:spcPct val="90000"/>
              </a:lnSpc>
            </a:pPr>
            <a:endParaRPr lang="en-US" sz="2400">
              <a:ea typeface="Verdana"/>
            </a:endParaRPr>
          </a:p>
          <a:p>
            <a:pPr eaLnBrk="1" hangingPunct="1">
              <a:lnSpc>
                <a:spcPct val="90000"/>
              </a:lnSpc>
              <a:buFont typeface="Wingdings" pitchFamily="-96" charset="2"/>
              <a:buNone/>
            </a:pPr>
            <a:r>
              <a:rPr lang="en-US" sz="2400"/>
              <a:t>L01 – February 18, 2024</a:t>
            </a:r>
            <a:endParaRPr lang="en-US" sz="2400">
              <a:ea typeface="Verdana"/>
            </a:endParaRPr>
          </a:p>
          <a:p>
            <a:pPr>
              <a:lnSpc>
                <a:spcPct val="90000"/>
              </a:lnSpc>
              <a:buFont typeface="Wingdings" pitchFamily="-96" charset="2"/>
            </a:pPr>
            <a:endParaRPr lang="en-US" sz="2400">
              <a:ea typeface="Verdana"/>
            </a:endParaRPr>
          </a:p>
          <a:p>
            <a:pPr>
              <a:lnSpc>
                <a:spcPct val="90000"/>
              </a:lnSpc>
              <a:buFont typeface="Wingdings" pitchFamily="-96" charset="2"/>
            </a:pPr>
            <a:endParaRPr lang="en-US" sz="2400">
              <a:ea typeface="Verdana"/>
            </a:endParaRPr>
          </a:p>
          <a:p>
            <a:pPr>
              <a:lnSpc>
                <a:spcPct val="90000"/>
              </a:lnSpc>
              <a:buFont typeface="Wingdings" pitchFamily="-96" charset="2"/>
            </a:pPr>
            <a:endParaRPr lang="en-US" sz="2400">
              <a:ea typeface="Verdana"/>
            </a:endParaRPr>
          </a:p>
          <a:p>
            <a:pPr>
              <a:lnSpc>
                <a:spcPct val="90000"/>
              </a:lnSpc>
              <a:buFont typeface="Wingdings" pitchFamily="-96" charset="2"/>
            </a:pPr>
            <a:r>
              <a:rPr lang="en-US" sz="2400">
                <a:ea typeface="Verdana"/>
              </a:rPr>
              <a:t>Slides adapted from 6.1920 with </a:t>
            </a:r>
            <a:r>
              <a:rPr lang="en-US" sz="2400">
                <a:ea typeface="+mn-lt"/>
                <a:cs typeface="+mn-lt"/>
              </a:rPr>
              <a:t>Arvind (Spring 23, MIT)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EE08-97D3-D845-7F1B-768E4AE66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1" y="1541363"/>
            <a:ext cx="7987145" cy="4114800"/>
          </a:xfrm>
        </p:spPr>
        <p:txBody>
          <a:bodyPr/>
          <a:lstStyle/>
          <a:p>
            <a:r>
              <a:rPr lang="en-US" sz="2400"/>
              <a:t>Every week, the class will have : </a:t>
            </a:r>
          </a:p>
          <a:p>
            <a:pPr lvl="1"/>
            <a:r>
              <a:rPr lang="en-US" sz="2000"/>
              <a:t>One lectures 11:15am-12:00pm on Mondays</a:t>
            </a:r>
            <a:endParaRPr lang="en-US" sz="2000">
              <a:ea typeface="Verdana"/>
            </a:endParaRPr>
          </a:p>
          <a:p>
            <a:pPr lvl="1"/>
            <a:r>
              <a:rPr lang="en-US" sz="2000"/>
              <a:t>One practice </a:t>
            </a:r>
            <a:r>
              <a:rPr lang="en-US" sz="2000" b="1"/>
              <a:t>(more important) </a:t>
            </a:r>
            <a:r>
              <a:rPr lang="en-US" sz="2000"/>
              <a:t>16:15pm-18:00pm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40458B"/>
                </a:solidFill>
              </a:rPr>
              <a:t>on Wednesdays</a:t>
            </a:r>
            <a:endParaRPr lang="en-US" sz="2000">
              <a:solidFill>
                <a:srgbClr val="40458B"/>
              </a:solidFill>
              <a:ea typeface="Verdana"/>
            </a:endParaRPr>
          </a:p>
          <a:p>
            <a:r>
              <a:rPr lang="en-US" sz="2400"/>
              <a:t>Lab assignments to be coded individually, discussions/debugging in groups OK.</a:t>
            </a:r>
            <a:endParaRPr lang="en-US" sz="2400">
              <a:ea typeface="Verdana"/>
            </a:endParaRPr>
          </a:p>
          <a:p>
            <a:r>
              <a:rPr lang="en-US" sz="2400"/>
              <a:t>A project in the last ~month to show and experiment with a nontrivial architectural idea</a:t>
            </a:r>
            <a:endParaRPr lang="en-US" sz="2400">
              <a:ea typeface="Verdana"/>
            </a:endParaRPr>
          </a:p>
          <a:p>
            <a:r>
              <a:rPr lang="en-US" sz="2400"/>
              <a:t>Grade depends on Labs (5 to 7 labs) (70%) + Project (30%)</a:t>
            </a:r>
            <a:endParaRPr lang="en-US" sz="2400">
              <a:ea typeface="Verdana"/>
            </a:endParaRPr>
          </a:p>
          <a:p>
            <a:pPr marL="457200" lvl="1" indent="0">
              <a:buNone/>
            </a:pPr>
            <a:r>
              <a:rPr lang="en-US" sz="2000"/>
              <a:t>Late submissions get penalties, project is mandatory</a:t>
            </a:r>
            <a:endParaRPr lang="en-US" sz="2000">
              <a:ea typeface="Verdana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A62DA3-DAD7-137E-8E89-1B9B4CD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BC2AB2-F47E-8B20-1AB5-78DF26A37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799" y="1662546"/>
            <a:ext cx="7772400" cy="4114800"/>
          </a:xfrm>
        </p:spPr>
        <p:txBody>
          <a:bodyPr/>
          <a:lstStyle/>
          <a:p>
            <a:r>
              <a:rPr lang="en-US" sz="2000"/>
              <a:t>BSV Reference manual</a:t>
            </a:r>
            <a:endParaRPr lang="en-US"/>
          </a:p>
          <a:p>
            <a:endParaRPr lang="en-US" sz="2000">
              <a:latin typeface="Verdana"/>
              <a:ea typeface="Verdana"/>
              <a:cs typeface="Arial"/>
            </a:endParaRPr>
          </a:p>
          <a:p>
            <a:r>
              <a:rPr lang="en-US" sz="2000">
                <a:latin typeface="Verdana"/>
                <a:ea typeface="Verdana"/>
                <a:cs typeface="Arial"/>
              </a:rPr>
              <a:t>It is an unusual class: </a:t>
            </a:r>
            <a:r>
              <a:rPr lang="en-US" sz="2000">
                <a:latin typeface="Arial"/>
                <a:ea typeface="Verdana"/>
                <a:cs typeface="Arial"/>
              </a:rPr>
              <a:t>class is co-run at MIT</a:t>
            </a:r>
            <a:endParaRPr lang="en-US" sz="2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 lvl="1">
              <a:buFont typeface="Courier New" pitchFamily="-96" charset="2"/>
              <a:buChar char="o"/>
            </a:pPr>
            <a:r>
              <a:rPr lang="en-US" sz="1600">
                <a:latin typeface="Arial"/>
                <a:ea typeface="Verdana"/>
                <a:cs typeface="Arial"/>
              </a:rPr>
              <a:t>The goal is to have a common Piazza, I will add you there in the next few days (if you are not registered on Moodle, please send me an email)</a:t>
            </a:r>
            <a:endParaRPr lang="en-US" sz="16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endParaRPr lang="en-US" sz="2000">
              <a:latin typeface="Arial"/>
              <a:ea typeface="Verdana"/>
              <a:cs typeface="Arial"/>
            </a:endParaRPr>
          </a:p>
          <a:p>
            <a:r>
              <a:rPr lang="en-US" sz="2000">
                <a:latin typeface="Arial"/>
                <a:ea typeface="Verdana"/>
                <a:cs typeface="Arial"/>
              </a:rPr>
              <a:t>We are in the process of updating resources </a:t>
            </a:r>
          </a:p>
          <a:p>
            <a:pPr lvl="1">
              <a:buClr>
                <a:srgbClr val="40458C"/>
              </a:buClr>
              <a:buFont typeface="Courier New" pitchFamily="-96" charset="2"/>
              <a:buChar char="o"/>
            </a:pPr>
            <a:r>
              <a:rPr lang="en-US" sz="1600">
                <a:latin typeface="Arial"/>
                <a:ea typeface="Verdana"/>
                <a:cs typeface="Arial"/>
              </a:rPr>
              <a:t>(</a:t>
            </a:r>
            <a:r>
              <a:rPr lang="en-US" sz="1600">
                <a:latin typeface="Arial"/>
                <a:ea typeface="+mn-lt"/>
                <a:cs typeface="Arial"/>
              </a:rPr>
              <a:t>Old resources </a:t>
            </a:r>
            <a:r>
              <a:rPr lang="en-US" sz="1600">
                <a:ea typeface="+mn-lt"/>
                <a:cs typeface="+mn-lt"/>
              </a:rPr>
              <a:t>http://csg.csail.mit.edu/6.175/resources.html)</a:t>
            </a:r>
            <a:endParaRPr lang="en-US" sz="1600">
              <a:latin typeface="Arial"/>
              <a:ea typeface="Verdana"/>
              <a:cs typeface="Arial"/>
            </a:endParaRPr>
          </a:p>
          <a:p>
            <a:endParaRPr lang="en-US" sz="2000">
              <a:ea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618422"/>
            <a:ext cx="8059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>
                <a:latin typeface="Verdana"/>
                <a:ea typeface="Verdana"/>
              </a:rPr>
              <a:t>For most up-to-date information and handouts please consult Moodle and Piazza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080D3-C5C3-32AF-D5F7-5AA1C72E5B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11A7AB-0114-8168-9C20-4132563E7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1D0A-7D25-AB7A-DA1B-FA707673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Verdana"/>
              </a:rPr>
              <a:t>Labs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629D-8AEA-891B-E35A-859D1EF2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a typeface="Verdana"/>
              </a:rPr>
              <a:t>Lab 0, done (hopefully) by </a:t>
            </a:r>
            <a:r>
              <a:rPr lang="en-US" sz="2400" err="1">
                <a:ea typeface="Verdana"/>
              </a:rPr>
              <a:t>wednesday</a:t>
            </a:r>
            <a:r>
              <a:rPr lang="en-US" sz="2400">
                <a:ea typeface="Verdana"/>
              </a:rPr>
              <a:t>: </a:t>
            </a:r>
          </a:p>
          <a:p>
            <a:pPr lvl="1">
              <a:buFont typeface="Courier New" pitchFamily="-96" charset="2"/>
              <a:buChar char="o"/>
            </a:pPr>
            <a:r>
              <a:rPr lang="en-US" sz="1800">
                <a:ea typeface="Verdana"/>
              </a:rPr>
              <a:t>Install the tools, also lot of info there!</a:t>
            </a:r>
            <a:endParaRPr lang="en-US" sz="1800">
              <a:ea typeface="+mn-lt"/>
              <a:cs typeface="+mn-lt"/>
            </a:endParaRPr>
          </a:p>
          <a:p>
            <a:pPr lvl="1">
              <a:buFont typeface="Courier New" pitchFamily="-96" charset="2"/>
              <a:buChar char="o"/>
            </a:pPr>
            <a:r>
              <a:rPr lang="en-US" sz="1800">
                <a:ea typeface="+mn-lt"/>
                <a:cs typeface="+mn-lt"/>
              </a:rPr>
              <a:t>https://github.com/6192-sp24/lab0</a:t>
            </a:r>
            <a:endParaRPr lang="en-US" sz="1800">
              <a:ea typeface="Verdana"/>
            </a:endParaRPr>
          </a:p>
          <a:p>
            <a:endParaRPr lang="en-US">
              <a:ea typeface="Verdana"/>
            </a:endParaRPr>
          </a:p>
          <a:p>
            <a:r>
              <a:rPr lang="en-US" sz="2400">
                <a:ea typeface="Verdana"/>
              </a:rPr>
              <a:t>Every </a:t>
            </a:r>
            <a:r>
              <a:rPr lang="en-US" sz="2400" err="1">
                <a:ea typeface="Verdana"/>
              </a:rPr>
              <a:t>wednesday</a:t>
            </a:r>
            <a:r>
              <a:rPr lang="en-US" sz="2400">
                <a:ea typeface="Verdana"/>
              </a:rPr>
              <a:t>, we start together a variation of the lab of the week</a:t>
            </a:r>
          </a:p>
          <a:p>
            <a:pPr lvl="1"/>
            <a:r>
              <a:rPr lang="en-US" sz="2000">
                <a:ea typeface="Verdana"/>
              </a:rPr>
              <a:t>sometimes the beginning of the lab</a:t>
            </a:r>
          </a:p>
          <a:p>
            <a:pPr lvl="1"/>
            <a:r>
              <a:rPr lang="en-US" sz="2000">
                <a:ea typeface="Verdana"/>
              </a:rPr>
              <a:t>you have to finish/do the lab by the following week</a:t>
            </a:r>
            <a:endParaRPr lang="en-US" sz="2000">
              <a:ea typeface="+mn-lt"/>
              <a:cs typeface="+mn-lt"/>
            </a:endParaRPr>
          </a:p>
          <a:p>
            <a:pPr>
              <a:buClr>
                <a:srgbClr val="6F89F7"/>
              </a:buClr>
              <a:buChar char="•"/>
            </a:pPr>
            <a:endParaRPr lang="en-US"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6AA7E-55CD-77BE-48F9-0684BEB1A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BA75F-6CEB-719B-B0FD-8A5F90D8EB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</p:spTree>
    <p:extLst>
      <p:ext uri="{BB962C8B-B14F-4D97-AF65-F5344CB8AC3E}">
        <p14:creationId xmlns:p14="http://schemas.microsoft.com/office/powerpoint/2010/main" val="9269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12726C-7670-5D44-57DC-41845EFAB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>
                <a:solidFill>
                  <a:srgbClr val="660066"/>
                </a:solidFill>
              </a:rPr>
              <a:t>Combinational circuits</a:t>
            </a:r>
            <a:endParaRPr lang="en-US"/>
          </a:p>
        </p:txBody>
      </p:sp>
      <p:sp>
        <p:nvSpPr>
          <p:cNvPr id="30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0" eaLnBrk="1" hangingPunct="1">
              <a:lnSpc>
                <a:spcPct val="80000"/>
              </a:lnSpc>
              <a:buClr>
                <a:srgbClr val="6F89F7"/>
              </a:buClr>
            </a:pPr>
            <a:endParaRPr lang="en-US" sz="4400">
              <a:solidFill>
                <a:srgbClr val="660066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43B766-D392-4331-E129-6A2E709CFF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91DB38-A530-8A96-6FD7-10FB46A2E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Combinational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23" y="1551709"/>
            <a:ext cx="5106498" cy="4114800"/>
          </a:xfrm>
        </p:spPr>
        <p:txBody>
          <a:bodyPr/>
          <a:lstStyle/>
          <a:p>
            <a:r>
              <a:rPr lang="en-US" sz="2400"/>
              <a:t>Given the same input, it produces the same output</a:t>
            </a:r>
            <a:endParaRPr lang="en-US" sz="2400">
              <a:ea typeface="Verdana"/>
            </a:endParaRPr>
          </a:p>
          <a:p>
            <a:r>
              <a:rPr lang="en-US" sz="2400"/>
              <a:t>It can be described </a:t>
            </a:r>
            <a:r>
              <a:rPr lang="en-US" sz="2400" u="sng"/>
              <a:t>Extensionally</a:t>
            </a:r>
            <a:r>
              <a:rPr lang="en-US" sz="2400"/>
              <a:t> using a Truth Table. </a:t>
            </a:r>
            <a:endParaRPr lang="en-US" sz="2400">
              <a:ea typeface="Verdana"/>
            </a:endParaRPr>
          </a:p>
          <a:p>
            <a:pPr lvl="1"/>
            <a:r>
              <a:rPr lang="en-US" sz="2000"/>
              <a:t>Though it is not practical to do so for large number of inputs</a:t>
            </a:r>
            <a:endParaRPr lang="en-US"/>
          </a:p>
          <a:p>
            <a:pPr lvl="1"/>
            <a:r>
              <a:rPr lang="en-US" sz="2000">
                <a:solidFill>
                  <a:srgbClr val="FF0000"/>
                </a:solidFill>
              </a:rPr>
              <a:t>Size of truth table for a 32-bit adder?</a:t>
            </a:r>
          </a:p>
          <a:p>
            <a:r>
              <a:rPr lang="en-US" sz="2400"/>
              <a:t>We can describe combinational circuit compositionally instead!</a:t>
            </a:r>
            <a:endParaRPr lang="en-US" sz="2400">
              <a:ea typeface="Verdana"/>
            </a:endParaRPr>
          </a:p>
        </p:txBody>
      </p:sp>
      <p:graphicFrame>
        <p:nvGraphicFramePr>
          <p:cNvPr id="17" name="Content Placeholder 8"/>
          <p:cNvGraphicFramePr>
            <a:graphicFrameLocks/>
          </p:cNvGraphicFramePr>
          <p:nvPr/>
        </p:nvGraphicFramePr>
        <p:xfrm>
          <a:off x="6067432" y="3306874"/>
          <a:ext cx="2177505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501">
                  <a:extLst>
                    <a:ext uri="{9D8B030D-6E8A-4147-A177-3AD203B41FA5}">
                      <a16:colId xmlns:a16="http://schemas.microsoft.com/office/drawing/2014/main" val="3516253409"/>
                    </a:ext>
                  </a:extLst>
                </a:gridCol>
                <a:gridCol w="435501">
                  <a:extLst>
                    <a:ext uri="{9D8B030D-6E8A-4147-A177-3AD203B41FA5}">
                      <a16:colId xmlns:a16="http://schemas.microsoft.com/office/drawing/2014/main" val="1003507933"/>
                    </a:ext>
                  </a:extLst>
                </a:gridCol>
                <a:gridCol w="43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423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308636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9762415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8320542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585051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54343" y="1713436"/>
            <a:ext cx="3403681" cy="1327802"/>
            <a:chOff x="5275495" y="1411875"/>
            <a:chExt cx="3403681" cy="1327802"/>
          </a:xfrm>
        </p:grpSpPr>
        <p:grpSp>
          <p:nvGrpSpPr>
            <p:cNvPr id="21" name="Group 20"/>
            <p:cNvGrpSpPr/>
            <p:nvPr/>
          </p:nvGrpSpPr>
          <p:grpSpPr>
            <a:xfrm>
              <a:off x="5275495" y="1447800"/>
              <a:ext cx="3403681" cy="1291877"/>
              <a:chOff x="2313354" y="1703754"/>
              <a:chExt cx="3988675" cy="1517442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532554" y="1703754"/>
                <a:ext cx="1548391" cy="1517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2313354" y="2053176"/>
                <a:ext cx="1219201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2313354" y="2438053"/>
                <a:ext cx="1219201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2313354" y="2822931"/>
                <a:ext cx="1219201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5082831" y="2203585"/>
                <a:ext cx="1219198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082831" y="2588462"/>
                <a:ext cx="1219198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4023431" y="2180492"/>
                <a:ext cx="433484" cy="56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800"/>
                  <a:t>f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91213" y="141187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/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604" y="1760374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/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87995" y="210887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/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82689" y="1909071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/>
                <a:t>s2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82689" y="1563202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/>
                <a:t>s1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85902" y="456662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32+32</a:t>
            </a:r>
            <a:r>
              <a:rPr lang="en-US">
                <a:solidFill>
                  <a:srgbClr val="FF0000"/>
                </a:solidFill>
              </a:rPr>
              <a:t> rows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153A293-A61E-A9CA-B41C-BCC9A0C420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D66D114-9F87-11FB-3D98-D607B7028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7993323" cy="1143000"/>
          </a:xfrm>
        </p:spPr>
        <p:txBody>
          <a:bodyPr/>
          <a:lstStyle/>
          <a:p>
            <a:r>
              <a:rPr lang="en-US"/>
              <a:t>Combinational Arithmetic-Logic Unit (ALU)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67996" y="1352081"/>
            <a:ext cx="3943419" cy="2202551"/>
            <a:chOff x="4738825" y="1369742"/>
            <a:chExt cx="3943419" cy="2202551"/>
          </a:xfrm>
        </p:grpSpPr>
        <p:sp>
          <p:nvSpPr>
            <p:cNvPr id="13" name="Rectangle 141"/>
            <p:cNvSpPr>
              <a:spLocks noChangeArrowheads="1"/>
            </p:cNvSpPr>
            <p:nvPr/>
          </p:nvSpPr>
          <p:spPr bwMode="auto">
            <a:xfrm>
              <a:off x="5496307" y="1369742"/>
              <a:ext cx="3185937" cy="966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spAutoFit/>
            </a:bodyPr>
            <a:lstStyle/>
            <a:p>
              <a:pPr defTabSz="585788" eaLnBrk="0" hangingPunc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b="0" err="1">
                  <a:solidFill>
                    <a:srgbClr val="56127A"/>
                  </a:solidFill>
                  <a:latin typeface="Verdana" pitchFamily="34" charset="0"/>
                </a:rPr>
                <a:t>func</a:t>
              </a:r>
              <a:endParaRPr lang="en-US" b="0">
                <a:solidFill>
                  <a:srgbClr val="56127A"/>
                </a:solidFill>
                <a:latin typeface="Verdana" pitchFamily="34" charset="0"/>
              </a:endParaRPr>
            </a:p>
            <a:p>
              <a:pPr defTabSz="585788" eaLnBrk="0" hangingPunc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b="0">
                  <a:solidFill>
                    <a:srgbClr val="56127A"/>
                  </a:solidFill>
                  <a:latin typeface="Verdana" pitchFamily="34" charset="0"/>
                </a:rPr>
                <a:t>    </a:t>
              </a:r>
              <a:r>
                <a:rPr lang="en-US" sz="1800" b="0">
                  <a:solidFill>
                    <a:srgbClr val="56127A"/>
                  </a:solidFill>
                  <a:latin typeface="Verdana" pitchFamily="34" charset="0"/>
                </a:rPr>
                <a:t>- Add, Sub, And, Or, ...</a:t>
              </a:r>
            </a:p>
            <a:p>
              <a:pPr defTabSz="585788" eaLnBrk="0" hangingPunct="0"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b="0">
                  <a:solidFill>
                    <a:srgbClr val="56127A"/>
                  </a:solidFill>
                  <a:latin typeface="Verdana" pitchFamily="34" charset="0"/>
                </a:rPr>
                <a:t>    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38825" y="1830805"/>
              <a:ext cx="2687718" cy="1741488"/>
              <a:chOff x="4658656" y="1830805"/>
              <a:chExt cx="2687718" cy="1741488"/>
            </a:xfrm>
          </p:grpSpPr>
          <p:sp>
            <p:nvSpPr>
              <p:cNvPr id="7" name="Freeform 135"/>
              <p:cNvSpPr>
                <a:spLocks/>
              </p:cNvSpPr>
              <p:nvPr/>
            </p:nvSpPr>
            <p:spPr bwMode="auto">
              <a:xfrm flipV="1">
                <a:off x="5332990" y="2316580"/>
                <a:ext cx="765175" cy="1255713"/>
              </a:xfrm>
              <a:custGeom>
                <a:avLst/>
                <a:gdLst>
                  <a:gd name="T0" fmla="*/ 0 w 961"/>
                  <a:gd name="T1" fmla="*/ 0 h 1652"/>
                  <a:gd name="T2" fmla="*/ 481 w 961"/>
                  <a:gd name="T3" fmla="*/ 147 h 1652"/>
                  <a:gd name="T4" fmla="*/ 481 w 961"/>
                  <a:gd name="T5" fmla="*/ 570 h 1652"/>
                  <a:gd name="T6" fmla="*/ 0 w 961"/>
                  <a:gd name="T7" fmla="*/ 791 h 1652"/>
                  <a:gd name="T8" fmla="*/ 0 w 961"/>
                  <a:gd name="T9" fmla="*/ 460 h 1652"/>
                  <a:gd name="T10" fmla="*/ 96 w 961"/>
                  <a:gd name="T11" fmla="*/ 386 h 1652"/>
                  <a:gd name="T12" fmla="*/ 0 w 961"/>
                  <a:gd name="T13" fmla="*/ 331 h 1652"/>
                  <a:gd name="T14" fmla="*/ 0 w 961"/>
                  <a:gd name="T15" fmla="*/ 0 h 16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1"/>
                  <a:gd name="T25" fmla="*/ 0 h 1652"/>
                  <a:gd name="T26" fmla="*/ 961 w 961"/>
                  <a:gd name="T27" fmla="*/ 1652 h 16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1" h="1652">
                    <a:moveTo>
                      <a:pt x="0" y="0"/>
                    </a:moveTo>
                    <a:lnTo>
                      <a:pt x="960" y="307"/>
                    </a:lnTo>
                    <a:lnTo>
                      <a:pt x="960" y="1190"/>
                    </a:lnTo>
                    <a:lnTo>
                      <a:pt x="0" y="1651"/>
                    </a:lnTo>
                    <a:lnTo>
                      <a:pt x="0" y="960"/>
                    </a:lnTo>
                    <a:lnTo>
                      <a:pt x="192" y="806"/>
                    </a:lnTo>
                    <a:lnTo>
                      <a:pt x="0" y="691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" name="Line 136"/>
              <p:cNvSpPr>
                <a:spLocks noChangeShapeType="1"/>
              </p:cNvSpPr>
              <p:nvPr/>
            </p:nvSpPr>
            <p:spPr bwMode="auto">
              <a:xfrm flipV="1">
                <a:off x="4990090" y="3243680"/>
                <a:ext cx="3540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9" name="Line 137"/>
              <p:cNvSpPr>
                <a:spLocks noChangeShapeType="1"/>
              </p:cNvSpPr>
              <p:nvPr/>
            </p:nvSpPr>
            <p:spPr bwMode="auto">
              <a:xfrm flipV="1">
                <a:off x="4990090" y="2584868"/>
                <a:ext cx="32702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1" name="Line 139"/>
              <p:cNvSpPr>
                <a:spLocks noChangeShapeType="1"/>
              </p:cNvSpPr>
              <p:nvPr/>
            </p:nvSpPr>
            <p:spPr bwMode="auto">
              <a:xfrm flipV="1">
                <a:off x="6101340" y="2956928"/>
                <a:ext cx="355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2" name="Line 140"/>
              <p:cNvSpPr>
                <a:spLocks noChangeShapeType="1"/>
              </p:cNvSpPr>
              <p:nvPr/>
            </p:nvSpPr>
            <p:spPr bwMode="auto">
              <a:xfrm>
                <a:off x="5699703" y="1830805"/>
                <a:ext cx="0" cy="6556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4" name="Rectangle 142"/>
              <p:cNvSpPr>
                <a:spLocks noChangeArrowheads="1"/>
              </p:cNvSpPr>
              <p:nvPr/>
            </p:nvSpPr>
            <p:spPr bwMode="auto">
              <a:xfrm>
                <a:off x="6471134" y="2764357"/>
                <a:ext cx="875240" cy="3507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>
                <a:spAutoFit/>
              </a:bodyPr>
              <a:lstStyle/>
              <a:p>
                <a:pPr defTabSz="585788" eaLnBrk="0" hangingPunct="0">
                  <a:buNone/>
                </a:pPr>
                <a:r>
                  <a:rPr lang="en-US" b="0">
                    <a:solidFill>
                      <a:srgbClr val="56127A"/>
                    </a:solidFill>
                    <a:latin typeface="Verdana" pitchFamily="34" charset="0"/>
                  </a:rPr>
                  <a:t>result</a:t>
                </a:r>
              </a:p>
            </p:txBody>
          </p:sp>
          <p:sp>
            <p:nvSpPr>
              <p:cNvPr id="16" name="Rectangle 144"/>
              <p:cNvSpPr>
                <a:spLocks noChangeArrowheads="1"/>
              </p:cNvSpPr>
              <p:nvPr/>
            </p:nvSpPr>
            <p:spPr bwMode="auto">
              <a:xfrm>
                <a:off x="4658656" y="2429293"/>
                <a:ext cx="301365" cy="3507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>
                <a:spAutoFit/>
              </a:bodyPr>
              <a:lstStyle/>
              <a:p>
                <a:pPr defTabSz="585788" eaLnBrk="0" hangingPunct="0">
                  <a:buNone/>
                </a:pPr>
                <a:r>
                  <a:rPr lang="en-US" b="0">
                    <a:solidFill>
                      <a:srgbClr val="56127A"/>
                    </a:solidFill>
                    <a:latin typeface="Verdana" pitchFamily="34" charset="0"/>
                  </a:rPr>
                  <a:t>a</a:t>
                </a:r>
              </a:p>
            </p:txBody>
          </p:sp>
          <p:sp>
            <p:nvSpPr>
              <p:cNvPr id="17" name="Rectangle 145"/>
              <p:cNvSpPr>
                <a:spLocks noChangeArrowheads="1"/>
              </p:cNvSpPr>
              <p:nvPr/>
            </p:nvSpPr>
            <p:spPr bwMode="auto">
              <a:xfrm>
                <a:off x="4658656" y="3115093"/>
                <a:ext cx="307777" cy="3507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>
                <a:spAutoFit/>
              </a:bodyPr>
              <a:lstStyle/>
              <a:p>
                <a:pPr defTabSz="585788" eaLnBrk="0" hangingPunct="0">
                  <a:buNone/>
                </a:pPr>
                <a:r>
                  <a:rPr lang="en-US" b="0">
                    <a:solidFill>
                      <a:srgbClr val="56127A"/>
                    </a:solidFill>
                    <a:latin typeface="Verdana" pitchFamily="34" charset="0"/>
                  </a:rPr>
                  <a:t>b</a:t>
                </a:r>
              </a:p>
            </p:txBody>
          </p:sp>
          <p:sp>
            <p:nvSpPr>
              <p:cNvPr id="18" name="Rectangle 146"/>
              <p:cNvSpPr>
                <a:spLocks noChangeArrowheads="1"/>
              </p:cNvSpPr>
              <p:nvPr/>
            </p:nvSpPr>
            <p:spPr bwMode="auto">
              <a:xfrm>
                <a:off x="5405707" y="2738855"/>
                <a:ext cx="790282" cy="42216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400" b="0">
                    <a:solidFill>
                      <a:srgbClr val="56127A"/>
                    </a:solidFill>
                    <a:latin typeface="Verdana" pitchFamily="34" charset="0"/>
                  </a:rPr>
                  <a:t>ALU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194479" y="4598792"/>
            <a:ext cx="31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what does </a:t>
            </a:r>
            <a:r>
              <a:rPr lang="en-US" err="1">
                <a:solidFill>
                  <a:srgbClr val="FF0000"/>
                </a:solidFill>
                <a:latin typeface="Comic Sans MS" panose="030F0702030302020204" pitchFamily="66" charset="0"/>
              </a:rPr>
              <a:t>func</a:t>
            </a: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 look like?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6589" y="3745229"/>
            <a:ext cx="7566338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ourier New"/>
                <a:ea typeface="Calibri"/>
                <a:cs typeface="Times New Roman"/>
              </a:rPr>
              <a:t>function</a:t>
            </a:r>
            <a:r>
              <a:rPr lang="en-US" sz="2400">
                <a:latin typeface="Courier New"/>
                <a:ea typeface="Calibri"/>
                <a:cs typeface="Times New Roman"/>
              </a:rPr>
              <a:t> Data </a:t>
            </a:r>
            <a:r>
              <a:rPr lang="en-US" sz="240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alu</a:t>
            </a:r>
            <a:r>
              <a:rPr lang="en-US" sz="2400">
                <a:latin typeface="Courier New"/>
                <a:ea typeface="Calibri"/>
                <a:cs typeface="Times New Roman"/>
              </a:rPr>
              <a:t>(Data a, Data b,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urier New"/>
                <a:ea typeface="Calibri"/>
                <a:cs typeface="Times New Roman"/>
              </a:rPr>
              <a:t>                          </a:t>
            </a:r>
            <a:r>
              <a:rPr lang="en-US" sz="2400" err="1">
                <a:latin typeface="Courier New"/>
                <a:ea typeface="Calibri"/>
                <a:cs typeface="Times New Roman"/>
              </a:rPr>
              <a:t>AluFunc</a:t>
            </a:r>
            <a:r>
              <a:rPr lang="en-US" sz="2400">
                <a:latin typeface="Courier New"/>
                <a:ea typeface="Calibri"/>
                <a:cs typeface="Times New Roman"/>
              </a:rPr>
              <a:t> </a:t>
            </a:r>
            <a:r>
              <a:rPr lang="en-US" sz="2400" err="1">
                <a:latin typeface="Courier New"/>
                <a:ea typeface="Calibri"/>
                <a:cs typeface="Times New Roman"/>
              </a:rPr>
              <a:t>func</a:t>
            </a:r>
            <a:r>
              <a:rPr lang="en-US" sz="2400">
                <a:latin typeface="Courier New"/>
                <a:ea typeface="Calibri"/>
                <a:cs typeface="Times New Roman"/>
              </a:rPr>
              <a:t>);</a:t>
            </a:r>
            <a:endParaRPr lang="en-US" sz="2400">
              <a:latin typeface="Consolas"/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718" y="1988117"/>
            <a:ext cx="315845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/>
              <a:t>ALU performs all the arithmetic and logical functions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1464" y="5187378"/>
            <a:ext cx="781260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/>
              <a:t>Each individual function can be described as a combinational circuit, and these can be combined together to produce a combinational ALU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18125" y="3560094"/>
            <a:ext cx="4015842" cy="1142096"/>
            <a:chOff x="1218125" y="3560094"/>
            <a:chExt cx="4015842" cy="1142096"/>
          </a:xfrm>
        </p:grpSpPr>
        <p:sp>
          <p:nvSpPr>
            <p:cNvPr id="23" name="Freeform 22"/>
            <p:cNvSpPr/>
            <p:nvPr/>
          </p:nvSpPr>
          <p:spPr bwMode="auto">
            <a:xfrm>
              <a:off x="4256474" y="3560094"/>
              <a:ext cx="977493" cy="751684"/>
            </a:xfrm>
            <a:custGeom>
              <a:avLst/>
              <a:gdLst>
                <a:gd name="connsiteX0" fmla="*/ 38636 w 977493"/>
                <a:gd name="connsiteY0" fmla="*/ 689934 h 751684"/>
                <a:gd name="connsiteX1" fmla="*/ 45076 w 977493"/>
                <a:gd name="connsiteY1" fmla="*/ 644858 h 751684"/>
                <a:gd name="connsiteX2" fmla="*/ 57955 w 977493"/>
                <a:gd name="connsiteY2" fmla="*/ 625540 h 751684"/>
                <a:gd name="connsiteX3" fmla="*/ 70834 w 977493"/>
                <a:gd name="connsiteY3" fmla="*/ 541827 h 751684"/>
                <a:gd name="connsiteX4" fmla="*/ 77273 w 977493"/>
                <a:gd name="connsiteY4" fmla="*/ 503191 h 751684"/>
                <a:gd name="connsiteX5" fmla="*/ 96591 w 977493"/>
                <a:gd name="connsiteY5" fmla="*/ 483872 h 751684"/>
                <a:gd name="connsiteX6" fmla="*/ 109470 w 977493"/>
                <a:gd name="connsiteY6" fmla="*/ 419478 h 751684"/>
                <a:gd name="connsiteX7" fmla="*/ 115910 w 977493"/>
                <a:gd name="connsiteY7" fmla="*/ 380841 h 751684"/>
                <a:gd name="connsiteX8" fmla="*/ 135228 w 977493"/>
                <a:gd name="connsiteY8" fmla="*/ 322886 h 751684"/>
                <a:gd name="connsiteX9" fmla="*/ 141667 w 977493"/>
                <a:gd name="connsiteY9" fmla="*/ 284250 h 751684"/>
                <a:gd name="connsiteX10" fmla="*/ 148107 w 977493"/>
                <a:gd name="connsiteY10" fmla="*/ 252052 h 751684"/>
                <a:gd name="connsiteX11" fmla="*/ 154546 w 977493"/>
                <a:gd name="connsiteY11" fmla="*/ 206976 h 751684"/>
                <a:gd name="connsiteX12" fmla="*/ 173865 w 977493"/>
                <a:gd name="connsiteY12" fmla="*/ 168340 h 751684"/>
                <a:gd name="connsiteX13" fmla="*/ 180304 w 977493"/>
                <a:gd name="connsiteY13" fmla="*/ 149021 h 751684"/>
                <a:gd name="connsiteX14" fmla="*/ 218941 w 977493"/>
                <a:gd name="connsiteY14" fmla="*/ 97506 h 751684"/>
                <a:gd name="connsiteX15" fmla="*/ 264017 w 977493"/>
                <a:gd name="connsiteY15" fmla="*/ 78188 h 751684"/>
                <a:gd name="connsiteX16" fmla="*/ 296214 w 977493"/>
                <a:gd name="connsiteY16" fmla="*/ 65309 h 751684"/>
                <a:gd name="connsiteX17" fmla="*/ 302653 w 977493"/>
                <a:gd name="connsiteY17" fmla="*/ 45991 h 751684"/>
                <a:gd name="connsiteX18" fmla="*/ 354169 w 977493"/>
                <a:gd name="connsiteY18" fmla="*/ 39551 h 751684"/>
                <a:gd name="connsiteX19" fmla="*/ 386366 w 977493"/>
                <a:gd name="connsiteY19" fmla="*/ 33112 h 751684"/>
                <a:gd name="connsiteX20" fmla="*/ 418563 w 977493"/>
                <a:gd name="connsiteY20" fmla="*/ 13793 h 751684"/>
                <a:gd name="connsiteX21" fmla="*/ 695459 w 977493"/>
                <a:gd name="connsiteY21" fmla="*/ 7354 h 751684"/>
                <a:gd name="connsiteX22" fmla="*/ 746974 w 977493"/>
                <a:gd name="connsiteY22" fmla="*/ 45991 h 751684"/>
                <a:gd name="connsiteX23" fmla="*/ 766293 w 977493"/>
                <a:gd name="connsiteY23" fmla="*/ 52430 h 751684"/>
                <a:gd name="connsiteX24" fmla="*/ 798490 w 977493"/>
                <a:gd name="connsiteY24" fmla="*/ 71748 h 751684"/>
                <a:gd name="connsiteX25" fmla="*/ 817808 w 977493"/>
                <a:gd name="connsiteY25" fmla="*/ 91067 h 751684"/>
                <a:gd name="connsiteX26" fmla="*/ 869324 w 977493"/>
                <a:gd name="connsiteY26" fmla="*/ 110385 h 751684"/>
                <a:gd name="connsiteX27" fmla="*/ 914400 w 977493"/>
                <a:gd name="connsiteY27" fmla="*/ 161900 h 751684"/>
                <a:gd name="connsiteX28" fmla="*/ 965915 w 977493"/>
                <a:gd name="connsiteY28" fmla="*/ 232734 h 751684"/>
                <a:gd name="connsiteX29" fmla="*/ 953036 w 977493"/>
                <a:gd name="connsiteY29" fmla="*/ 496751 h 751684"/>
                <a:gd name="connsiteX30" fmla="*/ 927279 w 977493"/>
                <a:gd name="connsiteY30" fmla="*/ 593343 h 751684"/>
                <a:gd name="connsiteX31" fmla="*/ 907960 w 977493"/>
                <a:gd name="connsiteY31" fmla="*/ 606221 h 751684"/>
                <a:gd name="connsiteX32" fmla="*/ 901521 w 977493"/>
                <a:gd name="connsiteY32" fmla="*/ 631979 h 751684"/>
                <a:gd name="connsiteX33" fmla="*/ 862884 w 977493"/>
                <a:gd name="connsiteY33" fmla="*/ 657737 h 751684"/>
                <a:gd name="connsiteX34" fmla="*/ 843566 w 977493"/>
                <a:gd name="connsiteY34" fmla="*/ 683495 h 751684"/>
                <a:gd name="connsiteX35" fmla="*/ 824248 w 977493"/>
                <a:gd name="connsiteY35" fmla="*/ 689934 h 751684"/>
                <a:gd name="connsiteX36" fmla="*/ 792050 w 977493"/>
                <a:gd name="connsiteY36" fmla="*/ 702813 h 751684"/>
                <a:gd name="connsiteX37" fmla="*/ 772732 w 977493"/>
                <a:gd name="connsiteY37" fmla="*/ 715692 h 751684"/>
                <a:gd name="connsiteX38" fmla="*/ 721217 w 977493"/>
                <a:gd name="connsiteY38" fmla="*/ 722131 h 751684"/>
                <a:gd name="connsiteX39" fmla="*/ 476518 w 977493"/>
                <a:gd name="connsiteY39" fmla="*/ 722131 h 751684"/>
                <a:gd name="connsiteX40" fmla="*/ 444321 w 977493"/>
                <a:gd name="connsiteY40" fmla="*/ 709252 h 751684"/>
                <a:gd name="connsiteX41" fmla="*/ 418563 w 977493"/>
                <a:gd name="connsiteY41" fmla="*/ 689934 h 751684"/>
                <a:gd name="connsiteX42" fmla="*/ 399245 w 977493"/>
                <a:gd name="connsiteY42" fmla="*/ 677055 h 751684"/>
                <a:gd name="connsiteX43" fmla="*/ 347729 w 977493"/>
                <a:gd name="connsiteY43" fmla="*/ 651298 h 751684"/>
                <a:gd name="connsiteX44" fmla="*/ 341290 w 977493"/>
                <a:gd name="connsiteY44" fmla="*/ 631979 h 751684"/>
                <a:gd name="connsiteX45" fmla="*/ 321972 w 977493"/>
                <a:gd name="connsiteY45" fmla="*/ 625540 h 751684"/>
                <a:gd name="connsiteX46" fmla="*/ 296214 w 977493"/>
                <a:gd name="connsiteY46" fmla="*/ 612661 h 751684"/>
                <a:gd name="connsiteX47" fmla="*/ 270456 w 977493"/>
                <a:gd name="connsiteY47" fmla="*/ 593343 h 751684"/>
                <a:gd name="connsiteX48" fmla="*/ 251138 w 977493"/>
                <a:gd name="connsiteY48" fmla="*/ 580464 h 751684"/>
                <a:gd name="connsiteX49" fmla="*/ 231819 w 977493"/>
                <a:gd name="connsiteY49" fmla="*/ 561145 h 751684"/>
                <a:gd name="connsiteX50" fmla="*/ 167425 w 977493"/>
                <a:gd name="connsiteY50" fmla="*/ 541827 h 751684"/>
                <a:gd name="connsiteX51" fmla="*/ 115910 w 977493"/>
                <a:gd name="connsiteY51" fmla="*/ 528948 h 751684"/>
                <a:gd name="connsiteX52" fmla="*/ 90152 w 977493"/>
                <a:gd name="connsiteY52" fmla="*/ 516069 h 751684"/>
                <a:gd name="connsiteX53" fmla="*/ 38636 w 977493"/>
                <a:gd name="connsiteY53" fmla="*/ 509630 h 751684"/>
                <a:gd name="connsiteX54" fmla="*/ 0 w 977493"/>
                <a:gd name="connsiteY54" fmla="*/ 496751 h 75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77493" h="751684">
                  <a:moveTo>
                    <a:pt x="38636" y="689934"/>
                  </a:moveTo>
                  <a:cubicBezTo>
                    <a:pt x="40783" y="674909"/>
                    <a:pt x="40714" y="659396"/>
                    <a:pt x="45076" y="644858"/>
                  </a:cubicBezTo>
                  <a:cubicBezTo>
                    <a:pt x="47300" y="637445"/>
                    <a:pt x="55508" y="632882"/>
                    <a:pt x="57955" y="625540"/>
                  </a:cubicBezTo>
                  <a:cubicBezTo>
                    <a:pt x="60247" y="618663"/>
                    <a:pt x="70268" y="545504"/>
                    <a:pt x="70834" y="541827"/>
                  </a:cubicBezTo>
                  <a:cubicBezTo>
                    <a:pt x="72819" y="528923"/>
                    <a:pt x="71970" y="515122"/>
                    <a:pt x="77273" y="503191"/>
                  </a:cubicBezTo>
                  <a:cubicBezTo>
                    <a:pt x="80972" y="494869"/>
                    <a:pt x="90152" y="490312"/>
                    <a:pt x="96591" y="483872"/>
                  </a:cubicBezTo>
                  <a:cubicBezTo>
                    <a:pt x="100884" y="462407"/>
                    <a:pt x="105436" y="440993"/>
                    <a:pt x="109470" y="419478"/>
                  </a:cubicBezTo>
                  <a:cubicBezTo>
                    <a:pt x="111876" y="406645"/>
                    <a:pt x="112546" y="393457"/>
                    <a:pt x="115910" y="380841"/>
                  </a:cubicBezTo>
                  <a:cubicBezTo>
                    <a:pt x="121157" y="361165"/>
                    <a:pt x="128789" y="342204"/>
                    <a:pt x="135228" y="322886"/>
                  </a:cubicBezTo>
                  <a:cubicBezTo>
                    <a:pt x="137374" y="310007"/>
                    <a:pt x="139331" y="297096"/>
                    <a:pt x="141667" y="284250"/>
                  </a:cubicBezTo>
                  <a:cubicBezTo>
                    <a:pt x="143625" y="273481"/>
                    <a:pt x="146308" y="262848"/>
                    <a:pt x="148107" y="252052"/>
                  </a:cubicBezTo>
                  <a:cubicBezTo>
                    <a:pt x="150602" y="237081"/>
                    <a:pt x="150082" y="221483"/>
                    <a:pt x="154546" y="206976"/>
                  </a:cubicBezTo>
                  <a:cubicBezTo>
                    <a:pt x="158781" y="193214"/>
                    <a:pt x="168017" y="181498"/>
                    <a:pt x="173865" y="168340"/>
                  </a:cubicBezTo>
                  <a:cubicBezTo>
                    <a:pt x="176622" y="162137"/>
                    <a:pt x="177268" y="155092"/>
                    <a:pt x="180304" y="149021"/>
                  </a:cubicBezTo>
                  <a:cubicBezTo>
                    <a:pt x="186248" y="137132"/>
                    <a:pt x="214204" y="102243"/>
                    <a:pt x="218941" y="97506"/>
                  </a:cubicBezTo>
                  <a:cubicBezTo>
                    <a:pt x="235919" y="80528"/>
                    <a:pt x="241847" y="85578"/>
                    <a:pt x="264017" y="78188"/>
                  </a:cubicBezTo>
                  <a:cubicBezTo>
                    <a:pt x="274983" y="74533"/>
                    <a:pt x="285482" y="69602"/>
                    <a:pt x="296214" y="65309"/>
                  </a:cubicBezTo>
                  <a:cubicBezTo>
                    <a:pt x="298360" y="58870"/>
                    <a:pt x="296450" y="48748"/>
                    <a:pt x="302653" y="45991"/>
                  </a:cubicBezTo>
                  <a:cubicBezTo>
                    <a:pt x="318467" y="38962"/>
                    <a:pt x="337065" y="42182"/>
                    <a:pt x="354169" y="39551"/>
                  </a:cubicBezTo>
                  <a:cubicBezTo>
                    <a:pt x="364987" y="37887"/>
                    <a:pt x="375634" y="35258"/>
                    <a:pt x="386366" y="33112"/>
                  </a:cubicBezTo>
                  <a:cubicBezTo>
                    <a:pt x="397098" y="26672"/>
                    <a:pt x="406504" y="17143"/>
                    <a:pt x="418563" y="13793"/>
                  </a:cubicBezTo>
                  <a:cubicBezTo>
                    <a:pt x="507241" y="-10840"/>
                    <a:pt x="608055" y="4440"/>
                    <a:pt x="695459" y="7354"/>
                  </a:cubicBezTo>
                  <a:cubicBezTo>
                    <a:pt x="766389" y="42819"/>
                    <a:pt x="671029" y="-8255"/>
                    <a:pt x="746974" y="45991"/>
                  </a:cubicBezTo>
                  <a:cubicBezTo>
                    <a:pt x="752498" y="49936"/>
                    <a:pt x="760222" y="49394"/>
                    <a:pt x="766293" y="52430"/>
                  </a:cubicBezTo>
                  <a:cubicBezTo>
                    <a:pt x="777488" y="58027"/>
                    <a:pt x="788477" y="64238"/>
                    <a:pt x="798490" y="71748"/>
                  </a:cubicBezTo>
                  <a:cubicBezTo>
                    <a:pt x="805775" y="77212"/>
                    <a:pt x="810085" y="86240"/>
                    <a:pt x="817808" y="91067"/>
                  </a:cubicBezTo>
                  <a:cubicBezTo>
                    <a:pt x="826603" y="96564"/>
                    <a:pt x="856483" y="106105"/>
                    <a:pt x="869324" y="110385"/>
                  </a:cubicBezTo>
                  <a:cubicBezTo>
                    <a:pt x="901601" y="158799"/>
                    <a:pt x="855199" y="91934"/>
                    <a:pt x="914400" y="161900"/>
                  </a:cubicBezTo>
                  <a:cubicBezTo>
                    <a:pt x="937064" y="188685"/>
                    <a:pt x="948562" y="206705"/>
                    <a:pt x="965915" y="232734"/>
                  </a:cubicBezTo>
                  <a:cubicBezTo>
                    <a:pt x="987000" y="338151"/>
                    <a:pt x="977253" y="273965"/>
                    <a:pt x="953036" y="496751"/>
                  </a:cubicBezTo>
                  <a:cubicBezTo>
                    <a:pt x="951657" y="509438"/>
                    <a:pt x="941016" y="574111"/>
                    <a:pt x="927279" y="593343"/>
                  </a:cubicBezTo>
                  <a:cubicBezTo>
                    <a:pt x="922781" y="599641"/>
                    <a:pt x="914400" y="601928"/>
                    <a:pt x="907960" y="606221"/>
                  </a:cubicBezTo>
                  <a:cubicBezTo>
                    <a:pt x="905814" y="614807"/>
                    <a:pt x="907349" y="625319"/>
                    <a:pt x="901521" y="631979"/>
                  </a:cubicBezTo>
                  <a:cubicBezTo>
                    <a:pt x="891328" y="643628"/>
                    <a:pt x="862884" y="657737"/>
                    <a:pt x="862884" y="657737"/>
                  </a:cubicBezTo>
                  <a:cubicBezTo>
                    <a:pt x="856445" y="666323"/>
                    <a:pt x="851811" y="676624"/>
                    <a:pt x="843566" y="683495"/>
                  </a:cubicBezTo>
                  <a:cubicBezTo>
                    <a:pt x="838352" y="687840"/>
                    <a:pt x="830603" y="687551"/>
                    <a:pt x="824248" y="689934"/>
                  </a:cubicBezTo>
                  <a:cubicBezTo>
                    <a:pt x="813425" y="693993"/>
                    <a:pt x="802389" y="697643"/>
                    <a:pt x="792050" y="702813"/>
                  </a:cubicBezTo>
                  <a:cubicBezTo>
                    <a:pt x="785128" y="706274"/>
                    <a:pt x="780198" y="713656"/>
                    <a:pt x="772732" y="715692"/>
                  </a:cubicBezTo>
                  <a:cubicBezTo>
                    <a:pt x="756036" y="720245"/>
                    <a:pt x="738389" y="719985"/>
                    <a:pt x="721217" y="722131"/>
                  </a:cubicBezTo>
                  <a:cubicBezTo>
                    <a:pt x="640627" y="775857"/>
                    <a:pt x="696594" y="744139"/>
                    <a:pt x="476518" y="722131"/>
                  </a:cubicBezTo>
                  <a:cubicBezTo>
                    <a:pt x="465016" y="720981"/>
                    <a:pt x="454425" y="714866"/>
                    <a:pt x="444321" y="709252"/>
                  </a:cubicBezTo>
                  <a:cubicBezTo>
                    <a:pt x="434939" y="704040"/>
                    <a:pt x="427296" y="696172"/>
                    <a:pt x="418563" y="689934"/>
                  </a:cubicBezTo>
                  <a:cubicBezTo>
                    <a:pt x="412265" y="685436"/>
                    <a:pt x="405684" y="681348"/>
                    <a:pt x="399245" y="677055"/>
                  </a:cubicBezTo>
                  <a:cubicBezTo>
                    <a:pt x="367167" y="628939"/>
                    <a:pt x="414171" y="689265"/>
                    <a:pt x="347729" y="651298"/>
                  </a:cubicBezTo>
                  <a:cubicBezTo>
                    <a:pt x="341835" y="647930"/>
                    <a:pt x="346090" y="636779"/>
                    <a:pt x="341290" y="631979"/>
                  </a:cubicBezTo>
                  <a:cubicBezTo>
                    <a:pt x="336491" y="627179"/>
                    <a:pt x="328211" y="628214"/>
                    <a:pt x="321972" y="625540"/>
                  </a:cubicBezTo>
                  <a:cubicBezTo>
                    <a:pt x="313149" y="621759"/>
                    <a:pt x="304354" y="617749"/>
                    <a:pt x="296214" y="612661"/>
                  </a:cubicBezTo>
                  <a:cubicBezTo>
                    <a:pt x="287113" y="606973"/>
                    <a:pt x="279189" y="599581"/>
                    <a:pt x="270456" y="593343"/>
                  </a:cubicBezTo>
                  <a:cubicBezTo>
                    <a:pt x="264158" y="588845"/>
                    <a:pt x="257083" y="585419"/>
                    <a:pt x="251138" y="580464"/>
                  </a:cubicBezTo>
                  <a:cubicBezTo>
                    <a:pt x="244142" y="574634"/>
                    <a:pt x="239230" y="566438"/>
                    <a:pt x="231819" y="561145"/>
                  </a:cubicBezTo>
                  <a:cubicBezTo>
                    <a:pt x="207061" y="543461"/>
                    <a:pt x="198286" y="548440"/>
                    <a:pt x="167425" y="541827"/>
                  </a:cubicBezTo>
                  <a:cubicBezTo>
                    <a:pt x="150118" y="538118"/>
                    <a:pt x="132702" y="534545"/>
                    <a:pt x="115910" y="528948"/>
                  </a:cubicBezTo>
                  <a:cubicBezTo>
                    <a:pt x="106803" y="525912"/>
                    <a:pt x="99465" y="518397"/>
                    <a:pt x="90152" y="516069"/>
                  </a:cubicBezTo>
                  <a:cubicBezTo>
                    <a:pt x="73363" y="511872"/>
                    <a:pt x="55808" y="511776"/>
                    <a:pt x="38636" y="509630"/>
                  </a:cubicBezTo>
                  <a:cubicBezTo>
                    <a:pt x="4446" y="495954"/>
                    <a:pt x="17998" y="496751"/>
                    <a:pt x="0" y="496751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8125" y="4332858"/>
              <a:ext cx="3328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>
                  <a:solidFill>
                    <a:srgbClr val="FF0000"/>
                  </a:solidFill>
                </a:rPr>
                <a:t>Type of a, e.g., Bit#(32)</a:t>
              </a:r>
            </a:p>
          </p:txBody>
        </p:sp>
        <p:cxnSp>
          <p:nvCxnSpPr>
            <p:cNvPr id="26" name="Straight Connector 25"/>
            <p:cNvCxnSpPr>
              <a:stCxn id="23" idx="4"/>
            </p:cNvCxnSpPr>
            <p:nvPr/>
          </p:nvCxnSpPr>
          <p:spPr bwMode="auto">
            <a:xfrm flipH="1">
              <a:off x="3206839" y="4063285"/>
              <a:ext cx="1126908" cy="24849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3F459B-1F5D-F65E-4728-24F0B10CC1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DDD11ED-9860-30C7-B2EF-FFE1705A9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04" y="1540633"/>
            <a:ext cx="8210266" cy="4755108"/>
          </a:xfrm>
        </p:spPr>
        <p:txBody>
          <a:bodyPr/>
          <a:lstStyle/>
          <a:p>
            <a:r>
              <a:rPr lang="en-US" sz="2400"/>
              <a:t>A type is a grouping of values:</a:t>
            </a:r>
          </a:p>
          <a:p>
            <a:pPr lvl="1"/>
            <a:r>
              <a:rPr lang="en-US" sz="2000"/>
              <a:t>Integer: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1, 2, 3, …</a:t>
            </a:r>
          </a:p>
          <a:p>
            <a:pPr lvl="1"/>
            <a:r>
              <a:rPr lang="en-US" sz="2000" err="1"/>
              <a:t>Bool</a:t>
            </a:r>
            <a:r>
              <a:rPr lang="en-US" sz="2000"/>
              <a:t>: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True, False</a:t>
            </a:r>
          </a:p>
          <a:p>
            <a:pPr lvl="1"/>
            <a:r>
              <a:rPr lang="en-US" sz="2000">
                <a:cs typeface="Courier New" pitchFamily="49" charset="0"/>
              </a:rPr>
              <a:t>Bit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 0,1</a:t>
            </a:r>
          </a:p>
          <a:p>
            <a:pPr lvl="1"/>
            <a:r>
              <a:rPr lang="en-US" sz="2000" b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Integer </a:t>
            </a:r>
            <a:r>
              <a:rPr lang="en-US" sz="200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fname</a:t>
            </a:r>
            <a:r>
              <a:rPr lang="en-US" sz="2000">
                <a:latin typeface="Courier New" pitchFamily="49" charset="0"/>
                <a:cs typeface="Courier New" pitchFamily="49" charset="0"/>
                <a:sym typeface="Wingdings" pitchFamily="2" charset="2"/>
              </a:rPr>
              <a:t> (Integer </a:t>
            </a:r>
            <a:r>
              <a:rPr lang="en-US" sz="200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arg</a:t>
            </a:r>
            <a:r>
              <a:rPr lang="en-US" sz="200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457200" lvl="1" indent="0"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r>
              <a:rPr lang="en-US" sz="2400"/>
              <a:t>Every expression in a BSV program has a type; sometimes it is specified explicitly and sometimes it is deduced by the compiler</a:t>
            </a:r>
          </a:p>
          <a:p>
            <a:r>
              <a:rPr lang="en-US" sz="2400">
                <a:sym typeface="Wingdings" pitchFamily="2" charset="2"/>
              </a:rPr>
              <a:t>Thus, we say an expression has a type or belongs to a type</a:t>
            </a:r>
            <a:endParaRPr lang="en-US" sz="2400"/>
          </a:p>
          <a:p>
            <a:pPr>
              <a:buNone/>
            </a:pP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298067" y="6011418"/>
            <a:ext cx="505971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>
                <a:solidFill>
                  <a:srgbClr val="FFC000"/>
                </a:solidFill>
                <a:sym typeface="Wingdings" pitchFamily="2" charset="2"/>
              </a:rPr>
              <a:t>The type of each expression is unique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0897A-E916-D8A3-99FD-741AF24264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8691F-EE1A-9057-C97F-56ECE2FCF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5C2F-4FD8-28B4-9346-2EAE91CD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defined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2087-5559-72AC-8D75-5143CC21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0927"/>
            <a:ext cx="8077200" cy="5061258"/>
          </a:xfrm>
        </p:spPr>
        <p:txBody>
          <a:bodyPr/>
          <a:lstStyle/>
          <a:p>
            <a:r>
              <a:rPr lang="en-US" sz="2000"/>
              <a:t>Structures (t1 x t2 x …x </a:t>
            </a:r>
            <a:r>
              <a:rPr lang="en-US" sz="2000" err="1"/>
              <a:t>tn</a:t>
            </a:r>
            <a:r>
              <a:rPr lang="en-US" sz="2000"/>
              <a:t>)</a:t>
            </a:r>
          </a:p>
          <a:p>
            <a:pPr marL="0" indent="0"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    typedef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	Word </a:t>
            </a:r>
            <a:r>
              <a:rPr lang="en-US" sz="1800" err="1">
                <a:latin typeface="Courier New" pitchFamily="49" charset="0"/>
                <a:cs typeface="Courier New" pitchFamily="49" charset="0"/>
              </a:rPr>
              <a:t>x_coord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	Word </a:t>
            </a:r>
            <a:r>
              <a:rPr lang="en-US" sz="1800" err="1">
                <a:latin typeface="Courier New" pitchFamily="49" charset="0"/>
                <a:cs typeface="Courier New" pitchFamily="49" charset="0"/>
              </a:rPr>
              <a:t>y_coord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; // &lt;- do not forget this ;</a:t>
            </a:r>
          </a:p>
          <a:p>
            <a:pPr marL="0" indent="0"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	} </a:t>
            </a:r>
            <a:r>
              <a:rPr lang="en-US" sz="1800" err="1">
                <a:latin typeface="Courier New" pitchFamily="49" charset="0"/>
                <a:cs typeface="Courier New" pitchFamily="49" charset="0"/>
              </a:rPr>
              <a:t>MyStruct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deriving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(Eq, Bits, </a:t>
            </a:r>
            <a:r>
              <a:rPr lang="en-US" sz="1800" err="1">
                <a:latin typeface="Courier New" pitchFamily="49" charset="0"/>
                <a:cs typeface="Courier New" pitchFamily="49" charset="0"/>
              </a:rPr>
              <a:t>FShow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2000"/>
              <a:t>Enumeration (tag1 + tag2 + … + </a:t>
            </a:r>
            <a:r>
              <a:rPr lang="en-US" sz="2000" err="1"/>
              <a:t>tagn</a:t>
            </a:r>
            <a:r>
              <a:rPr lang="en-US" sz="2000"/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alibri"/>
                <a:cs typeface="Times New Roman"/>
              </a:rPr>
              <a:t>    </a:t>
            </a:r>
            <a:r>
              <a:rPr lang="en-US" sz="1800" b="1">
                <a:latin typeface="Courier New"/>
                <a:ea typeface="Calibri"/>
                <a:cs typeface="Times New Roman"/>
              </a:rPr>
              <a:t>typedef</a:t>
            </a:r>
            <a:r>
              <a:rPr lang="en-US" sz="1800">
                <a:latin typeface="Courier New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ourier New"/>
                <a:ea typeface="Calibri"/>
                <a:cs typeface="Times New Roman"/>
              </a:rPr>
              <a:t>enum</a:t>
            </a:r>
            <a:r>
              <a:rPr lang="en-US" sz="1800" b="1">
                <a:latin typeface="Courier New"/>
                <a:ea typeface="Calibri"/>
                <a:cs typeface="Times New Roman"/>
              </a:rPr>
              <a:t> </a:t>
            </a:r>
            <a:r>
              <a:rPr lang="en-US" sz="1800">
                <a:latin typeface="Courier New"/>
                <a:ea typeface="Calibri"/>
                <a:cs typeface="Times New Roman"/>
              </a:rPr>
              <a:t>{Add, Sub, And, Or, 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Xor</a:t>
            </a:r>
            <a:r>
              <a:rPr lang="en-US" sz="1800">
                <a:latin typeface="Courier New"/>
                <a:ea typeface="Calibri"/>
                <a:cs typeface="Times New Roman"/>
              </a:rPr>
              <a:t>, Nor, 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Slt</a:t>
            </a:r>
            <a:r>
              <a:rPr lang="en-US" sz="1800">
                <a:latin typeface="Courier New"/>
                <a:ea typeface="Calibri"/>
                <a:cs typeface="Times New Roman"/>
              </a:rPr>
              <a:t>, 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Sltu</a:t>
            </a:r>
            <a:r>
              <a:rPr lang="en-US" sz="1800">
                <a:latin typeface="Courier New"/>
                <a:ea typeface="Calibri"/>
                <a:cs typeface="Times New Roman"/>
              </a:rPr>
              <a:t>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alibri"/>
                <a:cs typeface="Times New Roman"/>
              </a:rPr>
              <a:t>	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LShift</a:t>
            </a:r>
            <a:r>
              <a:rPr lang="en-US" sz="1800">
                <a:latin typeface="Courier New"/>
                <a:ea typeface="Calibri"/>
                <a:cs typeface="Times New Roman"/>
              </a:rPr>
              <a:t>, 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RShift</a:t>
            </a:r>
            <a:r>
              <a:rPr lang="en-US" sz="1800">
                <a:latin typeface="Courier New"/>
                <a:ea typeface="Calibri"/>
                <a:cs typeface="Times New Roman"/>
              </a:rPr>
              <a:t>, 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Sra</a:t>
            </a:r>
            <a:r>
              <a:rPr lang="en-US" sz="1800">
                <a:latin typeface="Courier New"/>
                <a:ea typeface="Calibri"/>
                <a:cs typeface="Times New Roman"/>
              </a:rPr>
              <a:t>} 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AluFunc</a:t>
            </a:r>
            <a:r>
              <a:rPr lang="en-US" sz="1800">
                <a:latin typeface="Courier New"/>
                <a:ea typeface="Calibri"/>
                <a:cs typeface="Times New Roman"/>
              </a:rPr>
              <a:t> </a:t>
            </a:r>
            <a:r>
              <a:rPr lang="en-US" sz="1800" b="1">
                <a:latin typeface="Courier New"/>
                <a:ea typeface="Calibri"/>
                <a:cs typeface="Times New Roman"/>
              </a:rPr>
              <a:t>deriving</a:t>
            </a:r>
            <a:r>
              <a:rPr lang="en-US" sz="1800">
                <a:latin typeface="Courier New"/>
                <a:ea typeface="Calibri"/>
                <a:cs typeface="Times New Roman"/>
              </a:rPr>
              <a:t>(Bits, Eq);</a:t>
            </a:r>
            <a:endParaRPr lang="en-US" sz="1800">
              <a:latin typeface="Consolas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1800" b="1">
                <a:latin typeface="Courier New"/>
                <a:ea typeface="Calibri"/>
                <a:cs typeface="Times New Roman"/>
              </a:rPr>
              <a:t>    typedef</a:t>
            </a:r>
            <a:r>
              <a:rPr lang="en-US" sz="1800">
                <a:latin typeface="Courier New"/>
                <a:ea typeface="Calibri"/>
                <a:cs typeface="Times New Roman"/>
              </a:rPr>
              <a:t> </a:t>
            </a:r>
            <a:r>
              <a:rPr lang="en-US" sz="1800" b="1" err="1">
                <a:latin typeface="Courier New"/>
                <a:ea typeface="Calibri"/>
                <a:cs typeface="Times New Roman"/>
              </a:rPr>
              <a:t>enum</a:t>
            </a:r>
            <a:r>
              <a:rPr lang="en-US" sz="1800" b="1">
                <a:latin typeface="Courier New"/>
                <a:ea typeface="Calibri"/>
                <a:cs typeface="Times New Roman"/>
              </a:rPr>
              <a:t> </a:t>
            </a:r>
            <a:r>
              <a:rPr lang="en-US" sz="1800">
                <a:latin typeface="Courier New"/>
                <a:ea typeface="Calibri"/>
                <a:cs typeface="Times New Roman"/>
              </a:rPr>
              <a:t>{Eq, 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Neq</a:t>
            </a:r>
            <a:r>
              <a:rPr lang="en-US" sz="1800">
                <a:latin typeface="Courier New"/>
                <a:ea typeface="Calibri"/>
                <a:cs typeface="Times New Roman"/>
              </a:rPr>
              <a:t>, Le, Lt, Ge, Gt, AT, NT}</a:t>
            </a:r>
          </a:p>
          <a:p>
            <a:pPr marL="0" indent="0">
              <a:buNone/>
            </a:pPr>
            <a:r>
              <a:rPr lang="en-US" sz="1800">
                <a:latin typeface="Courier New"/>
                <a:ea typeface="Calibri"/>
                <a:cs typeface="Times New Roman"/>
              </a:rPr>
              <a:t>	</a:t>
            </a:r>
            <a:r>
              <a:rPr lang="en-US" sz="1800" err="1">
                <a:latin typeface="Courier New"/>
                <a:ea typeface="Calibri"/>
                <a:cs typeface="Times New Roman"/>
              </a:rPr>
              <a:t>BrFunc</a:t>
            </a:r>
            <a:r>
              <a:rPr lang="en-US" sz="1800">
                <a:latin typeface="Courier New"/>
                <a:ea typeface="Calibri"/>
                <a:cs typeface="Times New Roman"/>
              </a:rPr>
              <a:t> </a:t>
            </a:r>
            <a:r>
              <a:rPr lang="en-US" sz="1800" b="1">
                <a:latin typeface="Courier New"/>
                <a:ea typeface="Calibri"/>
                <a:cs typeface="Times New Roman"/>
              </a:rPr>
              <a:t>deriving</a:t>
            </a:r>
            <a:r>
              <a:rPr lang="en-US" sz="1800">
                <a:latin typeface="Courier New"/>
                <a:ea typeface="Calibri"/>
                <a:cs typeface="Times New Roman"/>
              </a:rPr>
              <a:t>(Bits, Eq);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Type synonyms</a:t>
            </a:r>
          </a:p>
          <a:p>
            <a:pPr marL="0" indent="0"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   typedef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Bit#(8) Byte;</a:t>
            </a:r>
          </a:p>
          <a:p>
            <a:pPr marL="0" indent="0"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   typedef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Bit#(32) Word;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endParaRPr lang="en-US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CBEBE-918A-8EBF-095C-98175BC472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CC861-D52C-5815-1412-F29818E18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Enumerated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4889"/>
            <a:ext cx="8427836" cy="4114800"/>
          </a:xfrm>
        </p:spPr>
        <p:txBody>
          <a:bodyPr/>
          <a:lstStyle/>
          <a:p>
            <a:r>
              <a:rPr lang="en-US" sz="2400"/>
              <a:t>Suppose we have a variable c whose values can represent three different colors</a:t>
            </a:r>
          </a:p>
          <a:p>
            <a:pPr lvl="1"/>
            <a:r>
              <a:rPr lang="en-US" sz="2000"/>
              <a:t>Declare the type of c to be Bit#(2) and adopt the convention that 00 represents Red, 01 Blue and 10 Green</a:t>
            </a:r>
          </a:p>
          <a:p>
            <a:r>
              <a:rPr lang="en-US" sz="2400"/>
              <a:t>A better way is to create a new type called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2400"/>
              <a:t>: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74493" y="3429875"/>
            <a:ext cx="526920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b="1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>
                <a:latin typeface="Courier New" pitchFamily="49" charset="0"/>
                <a:cs typeface="Courier New" pitchFamily="49" charset="0"/>
              </a:rPr>
              <a:t> {Red, Blue, Green} 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Color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deriving</a:t>
            </a:r>
            <a:r>
              <a:rPr lang="en-US">
                <a:latin typeface="Courier New" pitchFamily="49" charset="0"/>
                <a:cs typeface="Courier New" pitchFamily="49" charset="0"/>
              </a:rPr>
              <a:t>(Bits,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Eq</a:t>
            </a:r>
            <a:r>
              <a:rPr lang="en-US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749639" y="4130095"/>
            <a:ext cx="3086" cy="30667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70145" y="4420451"/>
            <a:ext cx="6264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>
                <a:latin typeface="+mj-lt"/>
              </a:rPr>
              <a:t>BSV compiler automatically assigns a bit representation to the three colors and provides a function to test if the two colors are equal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6038" y="5482248"/>
            <a:ext cx="2183548" cy="840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Types prevent us from mixing colors with raw bits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8034" y="3791512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Why is this way better?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0628" y="5419262"/>
            <a:ext cx="455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/>
              <a:t>If you do not use “deriving” then you will have to specify your own encoding and equality function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D4E114F-5830-B0A3-2427-C7DE4A03AC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70CE1BF-7F8A-FC86-FB3D-9D82E2F39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 animBg="1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7904309" cy="1143000"/>
          </a:xfrm>
        </p:spPr>
        <p:txBody>
          <a:bodyPr/>
          <a:lstStyle/>
          <a:p>
            <a:r>
              <a:rPr lang="en-US" sz="2400"/>
              <a:t>Using an enumerated type: </a:t>
            </a:r>
            <a:br>
              <a:rPr lang="en-US" sz="2400"/>
            </a:br>
            <a:r>
              <a:rPr lang="en-US" sz="3600"/>
              <a:t>Combinational ALU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135" y="1542392"/>
            <a:ext cx="8132379" cy="4984531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alibri"/>
                <a:cs typeface="Times New Roman"/>
              </a:rPr>
              <a:t>function</a:t>
            </a:r>
            <a:r>
              <a:rPr lang="en-US" sz="2000">
                <a:latin typeface="Courier New"/>
                <a:ea typeface="Calibri"/>
                <a:cs typeface="Times New Roman"/>
              </a:rPr>
              <a:t> Data </a:t>
            </a:r>
            <a:r>
              <a:rPr lang="en-US" sz="200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alu</a:t>
            </a:r>
            <a:r>
              <a:rPr lang="en-US" sz="2000">
                <a:latin typeface="Courier New"/>
                <a:ea typeface="Calibri"/>
                <a:cs typeface="Times New Roman"/>
              </a:rPr>
              <a:t>(Data a, Data b,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AluFunc</a:t>
            </a:r>
            <a:r>
              <a:rPr lang="en-US" sz="2000">
                <a:latin typeface="Courier New"/>
                <a:ea typeface="Calibri"/>
                <a:cs typeface="Times New Roman"/>
              </a:rPr>
              <a:t>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func</a:t>
            </a:r>
            <a:r>
              <a:rPr lang="en-US" sz="2000">
                <a:latin typeface="Courier New"/>
                <a:ea typeface="Calibri"/>
                <a:cs typeface="Times New Roman"/>
              </a:rPr>
              <a:t>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Data res = </a:t>
            </a:r>
            <a:r>
              <a:rPr lang="en-US" sz="2000" b="1">
                <a:latin typeface="Courier New"/>
                <a:ea typeface="Calibri"/>
                <a:cs typeface="Times New Roman"/>
              </a:rPr>
              <a:t>case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func</a:t>
            </a:r>
            <a:r>
              <a:rPr lang="en-US" sz="2000">
                <a:latin typeface="Courier New"/>
                <a:ea typeface="Calibri"/>
                <a:cs typeface="Times New Roman"/>
              </a:rPr>
              <a:t>)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Add 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addN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Sub 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subN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And 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andN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Or  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orN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Xor</a:t>
            </a:r>
            <a:r>
              <a:rPr lang="en-US" sz="2000">
                <a:latin typeface="Courier New"/>
                <a:ea typeface="Calibri"/>
                <a:cs typeface="Times New Roman"/>
              </a:rPr>
              <a:t> 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xorN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Nor 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norN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Slt</a:t>
            </a:r>
            <a:r>
              <a:rPr lang="en-US" sz="2000">
                <a:latin typeface="Courier New"/>
                <a:ea typeface="Calibri"/>
                <a:cs typeface="Times New Roman"/>
              </a:rPr>
              <a:t> 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zeroExtend</a:t>
            </a:r>
            <a:r>
              <a:rPr lang="en-US" sz="2000">
                <a:latin typeface="Courier New"/>
                <a:ea typeface="Calibri"/>
                <a:cs typeface="Times New Roman"/>
              </a:rPr>
              <a:t>(pack(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signedLT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)));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Sltu</a:t>
            </a:r>
            <a:r>
              <a:rPr lang="en-US" sz="2000">
                <a:latin typeface="Courier New"/>
                <a:ea typeface="Calibri"/>
                <a:cs typeface="Times New Roman"/>
              </a:rPr>
              <a:t>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zeroExtend</a:t>
            </a:r>
            <a:r>
              <a:rPr lang="en-US" sz="2000">
                <a:latin typeface="Courier New"/>
                <a:ea typeface="Calibri"/>
                <a:cs typeface="Times New Roman"/>
              </a:rPr>
              <a:t>(pack(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lt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));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LShift</a:t>
            </a:r>
            <a:r>
              <a:rPr lang="en-US" sz="2000">
                <a:latin typeface="Courier New"/>
                <a:ea typeface="Calibri"/>
                <a:cs typeface="Times New Roman"/>
              </a:rPr>
              <a:t>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shiftLeft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[4:0]);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RShift</a:t>
            </a:r>
            <a:r>
              <a:rPr lang="en-US" sz="2000">
                <a:latin typeface="Courier New"/>
                <a:ea typeface="Calibri"/>
                <a:cs typeface="Times New Roman"/>
              </a:rPr>
              <a:t>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shiftRight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[4:0]);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  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Sra</a:t>
            </a:r>
            <a:r>
              <a:rPr lang="en-US" sz="2000">
                <a:latin typeface="Courier New"/>
                <a:ea typeface="Calibri"/>
                <a:cs typeface="Times New Roman"/>
              </a:rPr>
              <a:t>   : 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signedShiftRight</a:t>
            </a:r>
            <a:r>
              <a:rPr lang="en-US" sz="2000">
                <a:latin typeface="Courier New"/>
                <a:ea typeface="Calibri"/>
                <a:cs typeface="Times New Roman"/>
              </a:rPr>
              <a:t>(</a:t>
            </a:r>
            <a:r>
              <a:rPr lang="en-US" sz="2000" err="1">
                <a:latin typeface="Courier New"/>
                <a:ea typeface="Calibri"/>
                <a:cs typeface="Times New Roman"/>
              </a:rPr>
              <a:t>a,b</a:t>
            </a:r>
            <a:r>
              <a:rPr lang="en-US" sz="2000">
                <a:latin typeface="Courier New"/>
                <a:ea typeface="Calibri"/>
                <a:cs typeface="Times New Roman"/>
              </a:rPr>
              <a:t>[4:0]);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alibri"/>
                <a:cs typeface="Times New Roman"/>
              </a:rPr>
              <a:t>  </a:t>
            </a:r>
            <a:r>
              <a:rPr lang="en-US" sz="2000" b="1" err="1">
                <a:latin typeface="Courier New"/>
                <a:ea typeface="Calibri"/>
                <a:cs typeface="Times New Roman"/>
              </a:rPr>
              <a:t>endcase</a:t>
            </a:r>
            <a:r>
              <a:rPr lang="en-US" sz="2000" b="1">
                <a:latin typeface="Courier New"/>
                <a:ea typeface="Calibri"/>
                <a:cs typeface="Times New Roman"/>
              </a:rPr>
              <a:t>;</a:t>
            </a:r>
            <a:endParaRPr lang="en-US" sz="2000" b="1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alibri"/>
                <a:cs typeface="Times New Roman"/>
              </a:rPr>
              <a:t>  return </a:t>
            </a:r>
            <a:r>
              <a:rPr lang="en-US" sz="2000">
                <a:latin typeface="Courier New"/>
                <a:ea typeface="Calibri"/>
                <a:cs typeface="Times New Roman"/>
              </a:rPr>
              <a:t>res;</a:t>
            </a:r>
            <a:endParaRPr lang="en-US" sz="2000">
              <a:latin typeface="Consolas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err="1">
                <a:latin typeface="Courier New"/>
                <a:ea typeface="Calibri"/>
                <a:cs typeface="Times New Roman"/>
              </a:rPr>
              <a:t>endfunction</a:t>
            </a:r>
            <a:endParaRPr lang="en-US" sz="2000" b="1">
              <a:effectLst/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1545" y="1970053"/>
            <a:ext cx="4071146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/>
              <a:t>Given an implementation of the primitive operations like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>
                <a:latin typeface="Courier New" pitchFamily="49" charset="0"/>
                <a:cs typeface="Courier New" pitchFamily="49" charset="0"/>
              </a:rPr>
              <a:t>, Shift, etc. </a:t>
            </a:r>
            <a:r>
              <a:rPr lang="en-US"/>
              <a:t>the ALU can be implemented simply by introducing a mux controlled by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/>
              <a:t>to select the appropriate circuit</a:t>
            </a:r>
            <a:endParaRPr 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88D9D-2994-6EF4-8E9D-5A119BF2EE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790C13-D0CD-5524-F027-81BF24569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7A65-08D1-BCCE-BD1F-F8321F22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Verdana"/>
              </a:rPr>
              <a:t>Pillars of real 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F1DE-E778-13C5-EFE7-4CA9B1C11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ea typeface="+mn-lt"/>
                <a:cs typeface="+mn-lt"/>
              </a:rPr>
              <a:t>Firmitas</a:t>
            </a:r>
            <a:r>
              <a:rPr lang="en-US">
                <a:ea typeface="+mn-lt"/>
                <a:cs typeface="+mn-lt"/>
              </a:rPr>
              <a:t> (Durability)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Utilitas</a:t>
            </a:r>
            <a:r>
              <a:rPr lang="en-US">
                <a:ea typeface="+mn-lt"/>
                <a:cs typeface="+mn-lt"/>
              </a:rPr>
              <a:t> (Utility)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Venustas</a:t>
            </a:r>
            <a:r>
              <a:rPr lang="en-US">
                <a:ea typeface="+mn-lt"/>
                <a:cs typeface="+mn-lt"/>
              </a:rPr>
              <a:t> (Beauty)</a:t>
            </a:r>
          </a:p>
          <a:p>
            <a:endParaRPr lang="en-US">
              <a:ea typeface="Verdana"/>
            </a:endParaRPr>
          </a:p>
          <a:p>
            <a:r>
              <a:rPr lang="en-US">
                <a:ea typeface="Verdana"/>
              </a:rPr>
              <a:t>What are the pillars of computer architecture?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DA4D5-6BDF-C0C6-ACD6-F2EDD5D6F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B7A40-2950-373E-A852-966900FF68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</p:spTree>
    <p:extLst>
      <p:ext uri="{BB962C8B-B14F-4D97-AF65-F5344CB8AC3E}">
        <p14:creationId xmlns:p14="http://schemas.microsoft.com/office/powerpoint/2010/main" val="3027121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>
                <a:latin typeface="+mn-lt"/>
                <a:cs typeface="Courier New" pitchFamily="49" charset="0"/>
              </a:rPr>
              <a:t> </a:t>
            </a:r>
            <a:r>
              <a:rPr lang="en-US"/>
              <a:t>versus </a:t>
            </a:r>
            <a:r>
              <a:rPr lang="en-US">
                <a:latin typeface="Courier New" pitchFamily="49" charset="0"/>
                <a:cs typeface="Courier New" pitchFamily="49" charset="0"/>
              </a:rPr>
              <a:t>Bit#(32)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46" y="1536510"/>
            <a:ext cx="7772400" cy="4181901"/>
          </a:xfrm>
        </p:spPr>
        <p:txBody>
          <a:bodyPr/>
          <a:lstStyle/>
          <a:p>
            <a:r>
              <a:rPr lang="en-US" sz="2400"/>
              <a:t>In mathematics integers are unbounded but in computer systems integers always have a fixed size</a:t>
            </a:r>
          </a:p>
          <a:p>
            <a:r>
              <a:rPr lang="en-US" sz="2400"/>
              <a:t>BSV allows us to express both types of integers, though unbounded integers are used only as a programming convenience</a:t>
            </a:r>
          </a:p>
        </p:txBody>
      </p:sp>
      <p:sp>
        <p:nvSpPr>
          <p:cNvPr id="1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694490" y="3995524"/>
            <a:ext cx="6071737" cy="17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>
                <a:latin typeface="Courier New" pitchFamily="49" charset="0"/>
                <a:cs typeface="Courier New" pitchFamily="49" charset="0"/>
              </a:rPr>
              <a:t>(Integer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&lt;32;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=i+1)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let</a:t>
            </a: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],y[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],c[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]);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   c[i+1] =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>
                <a:latin typeface="Courier New" pitchFamily="49" charset="0"/>
                <a:cs typeface="Courier New" pitchFamily="49" charset="0"/>
              </a:rPr>
              <a:t>[1]; s[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latin typeface="Courier New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2346" y="3901546"/>
            <a:ext cx="3113513" cy="904558"/>
            <a:chOff x="782346" y="3901546"/>
            <a:chExt cx="3113513" cy="904558"/>
          </a:xfrm>
        </p:grpSpPr>
        <p:sp>
          <p:nvSpPr>
            <p:cNvPr id="7" name="Freeform 6"/>
            <p:cNvSpPr/>
            <p:nvPr/>
          </p:nvSpPr>
          <p:spPr bwMode="auto">
            <a:xfrm>
              <a:off x="3464417" y="3901546"/>
              <a:ext cx="431442" cy="586741"/>
            </a:xfrm>
            <a:custGeom>
              <a:avLst/>
              <a:gdLst>
                <a:gd name="connsiteX0" fmla="*/ 186744 w 431442"/>
                <a:gd name="connsiteY0" fmla="*/ 586741 h 586741"/>
                <a:gd name="connsiteX1" fmla="*/ 148107 w 431442"/>
                <a:gd name="connsiteY1" fmla="*/ 503029 h 586741"/>
                <a:gd name="connsiteX2" fmla="*/ 122349 w 431442"/>
                <a:gd name="connsiteY2" fmla="*/ 406437 h 586741"/>
                <a:gd name="connsiteX3" fmla="*/ 96591 w 431442"/>
                <a:gd name="connsiteY3" fmla="*/ 329164 h 586741"/>
                <a:gd name="connsiteX4" fmla="*/ 90152 w 431442"/>
                <a:gd name="connsiteY4" fmla="*/ 303406 h 586741"/>
                <a:gd name="connsiteX5" fmla="*/ 77273 w 431442"/>
                <a:gd name="connsiteY5" fmla="*/ 277648 h 586741"/>
                <a:gd name="connsiteX6" fmla="*/ 64394 w 431442"/>
                <a:gd name="connsiteY6" fmla="*/ 239012 h 586741"/>
                <a:gd name="connsiteX7" fmla="*/ 109470 w 431442"/>
                <a:gd name="connsiteY7" fmla="*/ 26510 h 586741"/>
                <a:gd name="connsiteX8" fmla="*/ 148107 w 431442"/>
                <a:gd name="connsiteY8" fmla="*/ 753 h 586741"/>
                <a:gd name="connsiteX9" fmla="*/ 264017 w 431442"/>
                <a:gd name="connsiteY9" fmla="*/ 7192 h 586741"/>
                <a:gd name="connsiteX10" fmla="*/ 315532 w 431442"/>
                <a:gd name="connsiteY10" fmla="*/ 58708 h 586741"/>
                <a:gd name="connsiteX11" fmla="*/ 334851 w 431442"/>
                <a:gd name="connsiteY11" fmla="*/ 78026 h 586741"/>
                <a:gd name="connsiteX12" fmla="*/ 341290 w 431442"/>
                <a:gd name="connsiteY12" fmla="*/ 103784 h 586741"/>
                <a:gd name="connsiteX13" fmla="*/ 360608 w 431442"/>
                <a:gd name="connsiteY13" fmla="*/ 110223 h 586741"/>
                <a:gd name="connsiteX14" fmla="*/ 367048 w 431442"/>
                <a:gd name="connsiteY14" fmla="*/ 142420 h 586741"/>
                <a:gd name="connsiteX15" fmla="*/ 373487 w 431442"/>
                <a:gd name="connsiteY15" fmla="*/ 161739 h 586741"/>
                <a:gd name="connsiteX16" fmla="*/ 392806 w 431442"/>
                <a:gd name="connsiteY16" fmla="*/ 181057 h 586741"/>
                <a:gd name="connsiteX17" fmla="*/ 399245 w 431442"/>
                <a:gd name="connsiteY17" fmla="*/ 200375 h 586741"/>
                <a:gd name="connsiteX18" fmla="*/ 412124 w 431442"/>
                <a:gd name="connsiteY18" fmla="*/ 226133 h 586741"/>
                <a:gd name="connsiteX19" fmla="*/ 425003 w 431442"/>
                <a:gd name="connsiteY19" fmla="*/ 309846 h 586741"/>
                <a:gd name="connsiteX20" fmla="*/ 431442 w 431442"/>
                <a:gd name="connsiteY20" fmla="*/ 329164 h 586741"/>
                <a:gd name="connsiteX21" fmla="*/ 412124 w 431442"/>
                <a:gd name="connsiteY21" fmla="*/ 399998 h 586741"/>
                <a:gd name="connsiteX22" fmla="*/ 405684 w 431442"/>
                <a:gd name="connsiteY22" fmla="*/ 419316 h 586741"/>
                <a:gd name="connsiteX23" fmla="*/ 360608 w 431442"/>
                <a:gd name="connsiteY23" fmla="*/ 438634 h 586741"/>
                <a:gd name="connsiteX24" fmla="*/ 270456 w 431442"/>
                <a:gd name="connsiteY24" fmla="*/ 464392 h 586741"/>
                <a:gd name="connsiteX25" fmla="*/ 199622 w 431442"/>
                <a:gd name="connsiteY25" fmla="*/ 483710 h 586741"/>
                <a:gd name="connsiteX26" fmla="*/ 167425 w 431442"/>
                <a:gd name="connsiteY26" fmla="*/ 496589 h 586741"/>
                <a:gd name="connsiteX27" fmla="*/ 109470 w 431442"/>
                <a:gd name="connsiteY27" fmla="*/ 503029 h 586741"/>
                <a:gd name="connsiteX28" fmla="*/ 45076 w 431442"/>
                <a:gd name="connsiteY28" fmla="*/ 522347 h 586741"/>
                <a:gd name="connsiteX29" fmla="*/ 0 w 431442"/>
                <a:gd name="connsiteY29" fmla="*/ 541665 h 58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1442" h="586741">
                  <a:moveTo>
                    <a:pt x="186744" y="586741"/>
                  </a:moveTo>
                  <a:cubicBezTo>
                    <a:pt x="168648" y="555073"/>
                    <a:pt x="155165" y="538318"/>
                    <a:pt x="148107" y="503029"/>
                  </a:cubicBezTo>
                  <a:cubicBezTo>
                    <a:pt x="129371" y="409350"/>
                    <a:pt x="158292" y="478322"/>
                    <a:pt x="122349" y="406437"/>
                  </a:cubicBezTo>
                  <a:cubicBezTo>
                    <a:pt x="110284" y="334042"/>
                    <a:pt x="125343" y="401044"/>
                    <a:pt x="96591" y="329164"/>
                  </a:cubicBezTo>
                  <a:cubicBezTo>
                    <a:pt x="93304" y="320947"/>
                    <a:pt x="93259" y="311693"/>
                    <a:pt x="90152" y="303406"/>
                  </a:cubicBezTo>
                  <a:cubicBezTo>
                    <a:pt x="86781" y="294418"/>
                    <a:pt x="80838" y="286561"/>
                    <a:pt x="77273" y="277648"/>
                  </a:cubicBezTo>
                  <a:cubicBezTo>
                    <a:pt x="72231" y="265044"/>
                    <a:pt x="68687" y="251891"/>
                    <a:pt x="64394" y="239012"/>
                  </a:cubicBezTo>
                  <a:cubicBezTo>
                    <a:pt x="66154" y="217018"/>
                    <a:pt x="53532" y="63801"/>
                    <a:pt x="109470" y="26510"/>
                  </a:cubicBezTo>
                  <a:lnTo>
                    <a:pt x="148107" y="753"/>
                  </a:lnTo>
                  <a:cubicBezTo>
                    <a:pt x="186744" y="2899"/>
                    <a:pt x="227450" y="-5466"/>
                    <a:pt x="264017" y="7192"/>
                  </a:cubicBezTo>
                  <a:cubicBezTo>
                    <a:pt x="286966" y="15136"/>
                    <a:pt x="298360" y="41536"/>
                    <a:pt x="315532" y="58708"/>
                  </a:cubicBezTo>
                  <a:lnTo>
                    <a:pt x="334851" y="78026"/>
                  </a:lnTo>
                  <a:cubicBezTo>
                    <a:pt x="336997" y="86612"/>
                    <a:pt x="335761" y="96873"/>
                    <a:pt x="341290" y="103784"/>
                  </a:cubicBezTo>
                  <a:cubicBezTo>
                    <a:pt x="345530" y="109084"/>
                    <a:pt x="356843" y="104575"/>
                    <a:pt x="360608" y="110223"/>
                  </a:cubicBezTo>
                  <a:cubicBezTo>
                    <a:pt x="366679" y="119330"/>
                    <a:pt x="364393" y="131802"/>
                    <a:pt x="367048" y="142420"/>
                  </a:cubicBezTo>
                  <a:cubicBezTo>
                    <a:pt x="368694" y="149005"/>
                    <a:pt x="369722" y="156091"/>
                    <a:pt x="373487" y="161739"/>
                  </a:cubicBezTo>
                  <a:cubicBezTo>
                    <a:pt x="378539" y="169316"/>
                    <a:pt x="386366" y="174618"/>
                    <a:pt x="392806" y="181057"/>
                  </a:cubicBezTo>
                  <a:cubicBezTo>
                    <a:pt x="394952" y="187496"/>
                    <a:pt x="396571" y="194136"/>
                    <a:pt x="399245" y="200375"/>
                  </a:cubicBezTo>
                  <a:cubicBezTo>
                    <a:pt x="403026" y="209198"/>
                    <a:pt x="409366" y="216938"/>
                    <a:pt x="412124" y="226133"/>
                  </a:cubicBezTo>
                  <a:cubicBezTo>
                    <a:pt x="415314" y="236765"/>
                    <a:pt x="423395" y="301804"/>
                    <a:pt x="425003" y="309846"/>
                  </a:cubicBezTo>
                  <a:cubicBezTo>
                    <a:pt x="426334" y="316502"/>
                    <a:pt x="429296" y="322725"/>
                    <a:pt x="431442" y="329164"/>
                  </a:cubicBezTo>
                  <a:cubicBezTo>
                    <a:pt x="421425" y="399286"/>
                    <a:pt x="433195" y="350834"/>
                    <a:pt x="412124" y="399998"/>
                  </a:cubicBezTo>
                  <a:cubicBezTo>
                    <a:pt x="409450" y="406237"/>
                    <a:pt x="410484" y="414516"/>
                    <a:pt x="405684" y="419316"/>
                  </a:cubicBezTo>
                  <a:cubicBezTo>
                    <a:pt x="397725" y="427275"/>
                    <a:pt x="372155" y="434785"/>
                    <a:pt x="360608" y="438634"/>
                  </a:cubicBezTo>
                  <a:cubicBezTo>
                    <a:pt x="315575" y="472411"/>
                    <a:pt x="349588" y="453842"/>
                    <a:pt x="270456" y="464392"/>
                  </a:cubicBezTo>
                  <a:cubicBezTo>
                    <a:pt x="243320" y="468010"/>
                    <a:pt x="225853" y="474171"/>
                    <a:pt x="199622" y="483710"/>
                  </a:cubicBezTo>
                  <a:cubicBezTo>
                    <a:pt x="188759" y="487660"/>
                    <a:pt x="178727" y="494167"/>
                    <a:pt x="167425" y="496589"/>
                  </a:cubicBezTo>
                  <a:cubicBezTo>
                    <a:pt x="148419" y="500662"/>
                    <a:pt x="128788" y="500882"/>
                    <a:pt x="109470" y="503029"/>
                  </a:cubicBezTo>
                  <a:cubicBezTo>
                    <a:pt x="67440" y="531050"/>
                    <a:pt x="117589" y="501630"/>
                    <a:pt x="45076" y="522347"/>
                  </a:cubicBezTo>
                  <a:cubicBezTo>
                    <a:pt x="29358" y="526838"/>
                    <a:pt x="0" y="541665"/>
                    <a:pt x="0" y="541665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2346" y="4436772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integer</a:t>
              </a:r>
            </a:p>
          </p:txBody>
        </p:sp>
        <p:cxnSp>
          <p:nvCxnSpPr>
            <p:cNvPr id="10" name="Straight Connector 9"/>
            <p:cNvCxnSpPr>
              <a:endCxn id="7" idx="3"/>
            </p:cNvCxnSpPr>
            <p:nvPr/>
          </p:nvCxnSpPr>
          <p:spPr bwMode="auto">
            <a:xfrm flipV="1">
              <a:off x="1912513" y="4230710"/>
              <a:ext cx="1648495" cy="38636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EBA1B49-588D-51FB-F2C8-4B02E8E04E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0ADB67C-EDA0-4A5E-1692-920735F4E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declaration versus deduction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530" y="1522921"/>
            <a:ext cx="7772400" cy="2411277"/>
          </a:xfrm>
        </p:spPr>
        <p:txBody>
          <a:bodyPr/>
          <a:lstStyle/>
          <a:p>
            <a:r>
              <a:rPr lang="en-US" sz="2400"/>
              <a:t>The programmer writes down types of some expressions in a program and the compiler deduces the types of the rest of expressions</a:t>
            </a:r>
          </a:p>
          <a:p>
            <a:r>
              <a:rPr lang="en-US" sz="2400"/>
              <a:t>If the type deduction cannot be performed or the type declarations are inconsistent, then the compiler complains</a:t>
            </a:r>
          </a:p>
          <a:p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981214" y="5097460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>
                <a:solidFill>
                  <a:srgbClr val="FF0000"/>
                </a:solidFill>
              </a:rPr>
              <a:t>type error?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4057" y="5601828"/>
            <a:ext cx="327190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>
                <a:solidFill>
                  <a:srgbClr val="FFC000"/>
                </a:solidFill>
              </a:rPr>
              <a:t>Type checking prevents lots of silly mistakes</a:t>
            </a:r>
          </a:p>
        </p:txBody>
      </p:sp>
      <p:sp>
        <p:nvSpPr>
          <p:cNvPr id="1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914400" y="3827335"/>
            <a:ext cx="7716154" cy="24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Bit#(2) </a:t>
            </a:r>
            <a:r>
              <a:rPr lang="en-US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</a:t>
            </a:r>
            <a:r>
              <a:rPr lang="en-US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Bit#(1) </a:t>
            </a:r>
            <a:r>
              <a:rPr lang="en-US">
                <a:latin typeface="Courier New" pitchFamily="49" charset="0"/>
                <a:cs typeface="Courier New" pitchFamily="49" charset="0"/>
              </a:rPr>
              <a:t>a, </a:t>
            </a:r>
            <a:r>
              <a:rPr lang="en-US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Bit#(1) </a:t>
            </a:r>
            <a:r>
              <a:rPr lang="en-US">
                <a:latin typeface="Courier New" pitchFamily="49" charset="0"/>
                <a:cs typeface="Courier New" pitchFamily="49" charset="0"/>
              </a:rPr>
              <a:t>b,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                           Bit#(1)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c_in</a:t>
            </a:r>
            <a:r>
              <a:rPr lang="en-US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Bit#(2) </a:t>
            </a:r>
            <a:r>
              <a:rPr lang="en-US">
                <a:latin typeface="Courier New" pitchFamily="49" charset="0"/>
                <a:cs typeface="Courier New" pitchFamily="49" charset="0"/>
              </a:rPr>
              <a:t>ab 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US">
                <a:latin typeface="Courier New" pitchFamily="49" charset="0"/>
                <a:cs typeface="Courier New" pitchFamily="49" charset="0"/>
              </a:rPr>
              <a:t>(a, b);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Bit#(2)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US">
                <a:latin typeface="Courier New" pitchFamily="49" charset="0"/>
                <a:cs typeface="Courier New" pitchFamily="49" charset="0"/>
              </a:rPr>
              <a:t>(ab[0],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c_in</a:t>
            </a:r>
            <a:r>
              <a:rPr lang="en-US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Bit#(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c_out</a:t>
            </a:r>
            <a:r>
              <a:rPr lang="en-US">
                <a:latin typeface="Courier New" pitchFamily="49" charset="0"/>
                <a:cs typeface="Courier New" pitchFamily="49" charset="0"/>
              </a:rPr>
              <a:t>   = ab[1] |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>
                <a:latin typeface="Courier New" pitchFamily="49" charset="0"/>
                <a:cs typeface="Courier New" pitchFamily="49" charset="0"/>
              </a:rPr>
              <a:t>[1];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c_out</a:t>
            </a:r>
            <a:r>
              <a:rPr lang="en-US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>
                <a:latin typeface="Courier New" pitchFamily="49" charset="0"/>
                <a:cs typeface="Courier New" pitchFamily="49" charset="0"/>
              </a:rPr>
              <a:t>[0]};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err="1">
                <a:latin typeface="Courier New" pitchFamily="49" charset="0"/>
                <a:cs typeface="Courier New" pitchFamily="49" charset="0"/>
              </a:rPr>
              <a:t>endfunction</a:t>
            </a: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E88AB-1B77-5A99-56BE-E1FA0FE662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BED2F3-66F0-EA38-A511-3B8992F99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n-US"/>
              <a:t>Assigning to </a:t>
            </a:r>
            <a:r>
              <a:rPr lang="en-US" err="1"/>
              <a:t>Bitvector</a:t>
            </a:r>
            <a:r>
              <a:rPr lang="en-US"/>
              <a:t>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221293"/>
            <a:ext cx="7772400" cy="4114800"/>
          </a:xfrm>
        </p:spPr>
        <p:txBody>
          <a:bodyPr/>
          <a:lstStyle/>
          <a:p>
            <a:r>
              <a:rPr lang="en-US" sz="2400"/>
              <a:t>Means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/>
              <a:t> is three bits wide and each element is set to zero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Element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/>
              <a:t> of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/>
              <a:t> is connected to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/>
              <a:t> but the value of the rest of the elements is not affected </a:t>
            </a:r>
          </a:p>
          <a:p>
            <a:endParaRPr lang="en-US" sz="2400"/>
          </a:p>
          <a:p>
            <a:r>
              <a:rPr lang="en-US" sz="2400"/>
              <a:t>Initial value of a vector must be set; we use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“?”</a:t>
            </a:r>
            <a:r>
              <a:rPr lang="en-US" sz="2400"/>
              <a:t> if we don’t know the initial value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4124" y="1776142"/>
            <a:ext cx="2396810" cy="4339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Bit#(3) c=0;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4124" y="3234239"/>
            <a:ext cx="1843774" cy="4339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c[0] = 0;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B3FC89E-8FC0-1E37-686B-1011609981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31DF44-2830-9617-E9EB-4DC2678FB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2-bit Ripple-Carry Adder</a:t>
            </a:r>
            <a:br>
              <a:rPr lang="en-US"/>
            </a:br>
            <a:r>
              <a:rPr lang="en-US" sz="2400"/>
              <a:t>cascading full adders</a:t>
            </a:r>
          </a:p>
        </p:txBody>
      </p:sp>
      <p:sp>
        <p:nvSpPr>
          <p:cNvPr id="7170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15671" y="3817043"/>
            <a:ext cx="8048902" cy="15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en-US">
                <a:latin typeface="Courier New" pitchFamily="49" charset="0"/>
                <a:cs typeface="Courier New" pitchFamily="49" charset="0"/>
              </a:rPr>
              <a:t>(x, y, c0):=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c[1], s[0]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(x[0], y[0], c[0]);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c[2], s[1]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(x[1], y[1], c[1]);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return</a:t>
            </a:r>
            <a:r>
              <a:rPr lang="en-US">
                <a:latin typeface="Courier New" pitchFamily="49" charset="0"/>
                <a:cs typeface="Courier New" pitchFamily="49" charset="0"/>
              </a:rPr>
              <a:t> {c[2],s};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69897" y="1638239"/>
            <a:ext cx="4630983" cy="1862138"/>
            <a:chOff x="699769" y="1638239"/>
            <a:chExt cx="4630983" cy="1862138"/>
          </a:xfrm>
        </p:grpSpPr>
        <p:sp>
          <p:nvSpPr>
            <p:cNvPr id="7172" name="Rectangle 13"/>
            <p:cNvSpPr>
              <a:spLocks noChangeArrowheads="1"/>
            </p:cNvSpPr>
            <p:nvPr/>
          </p:nvSpPr>
          <p:spPr bwMode="auto">
            <a:xfrm>
              <a:off x="1769391" y="2146239"/>
              <a:ext cx="885825" cy="885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800" err="1">
                  <a:solidFill>
                    <a:srgbClr val="FF0000"/>
                  </a:solidFill>
                </a:rPr>
                <a:t>fa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7173" name="Straight Arrow Connector 62"/>
            <p:cNvCxnSpPr>
              <a:cxnSpLocks noChangeShapeType="1"/>
            </p:cNvCxnSpPr>
            <p:nvPr/>
          </p:nvCxnSpPr>
          <p:spPr bwMode="auto">
            <a:xfrm rot="10800000" flipH="1">
              <a:off x="1297903" y="2589152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174" name="Straight Arrow Connector 71"/>
            <p:cNvCxnSpPr>
              <a:cxnSpLocks noChangeShapeType="1"/>
            </p:cNvCxnSpPr>
            <p:nvPr/>
          </p:nvCxnSpPr>
          <p:spPr bwMode="auto">
            <a:xfrm rot="16200000" flipH="1">
              <a:off x="1816222" y="1902558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175" name="Straight Arrow Connector 72"/>
            <p:cNvCxnSpPr>
              <a:cxnSpLocks noChangeShapeType="1"/>
            </p:cNvCxnSpPr>
            <p:nvPr/>
          </p:nvCxnSpPr>
          <p:spPr bwMode="auto">
            <a:xfrm rot="16200000" flipH="1">
              <a:off x="2130547" y="1902558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176" name="Straight Arrow Connector 73"/>
            <p:cNvCxnSpPr>
              <a:cxnSpLocks noChangeShapeType="1"/>
            </p:cNvCxnSpPr>
            <p:nvPr/>
          </p:nvCxnSpPr>
          <p:spPr bwMode="auto">
            <a:xfrm rot="16200000" flipH="1">
              <a:off x="1968622" y="3264633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7177" name="Rectangle 13"/>
            <p:cNvSpPr>
              <a:spLocks noChangeArrowheads="1"/>
            </p:cNvSpPr>
            <p:nvPr/>
          </p:nvSpPr>
          <p:spPr bwMode="auto">
            <a:xfrm>
              <a:off x="3322538" y="2146239"/>
              <a:ext cx="885825" cy="885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800" err="1">
                  <a:solidFill>
                    <a:srgbClr val="FF0000"/>
                  </a:solidFill>
                </a:rPr>
                <a:t>fa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7178" name="Straight Arrow Connector 78"/>
            <p:cNvCxnSpPr>
              <a:cxnSpLocks noChangeShapeType="1"/>
              <a:endCxn id="7177" idx="1"/>
            </p:cNvCxnSpPr>
            <p:nvPr/>
          </p:nvCxnSpPr>
          <p:spPr bwMode="auto">
            <a:xfrm>
              <a:off x="2659978" y="2589152"/>
              <a:ext cx="66256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179" name="Straight Arrow Connector 79"/>
            <p:cNvCxnSpPr>
              <a:cxnSpLocks noChangeShapeType="1"/>
            </p:cNvCxnSpPr>
            <p:nvPr/>
          </p:nvCxnSpPr>
          <p:spPr bwMode="auto">
            <a:xfrm rot="16200000" flipH="1">
              <a:off x="3369369" y="1902558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180" name="Straight Arrow Connector 80"/>
            <p:cNvCxnSpPr>
              <a:cxnSpLocks noChangeShapeType="1"/>
            </p:cNvCxnSpPr>
            <p:nvPr/>
          </p:nvCxnSpPr>
          <p:spPr bwMode="auto">
            <a:xfrm rot="16200000" flipH="1">
              <a:off x="3683694" y="1902558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181" name="Straight Arrow Connector 81"/>
            <p:cNvCxnSpPr>
              <a:cxnSpLocks noChangeShapeType="1"/>
            </p:cNvCxnSpPr>
            <p:nvPr/>
          </p:nvCxnSpPr>
          <p:spPr bwMode="auto">
            <a:xfrm rot="16200000" flipH="1">
              <a:off x="3521769" y="3264633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182" name="Straight Arrow Connector 85"/>
            <p:cNvCxnSpPr>
              <a:cxnSpLocks noChangeShapeType="1"/>
            </p:cNvCxnSpPr>
            <p:nvPr/>
          </p:nvCxnSpPr>
          <p:spPr bwMode="auto">
            <a:xfrm rot="10800000" flipH="1">
              <a:off x="4213125" y="2589152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7183" name="Text Box 22"/>
            <p:cNvSpPr txBox="1">
              <a:spLocks noChangeArrowheads="1"/>
            </p:cNvSpPr>
            <p:nvPr/>
          </p:nvSpPr>
          <p:spPr bwMode="auto">
            <a:xfrm>
              <a:off x="1459572" y="1647607"/>
              <a:ext cx="67678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x[0]</a:t>
              </a:r>
            </a:p>
          </p:txBody>
        </p:sp>
        <p:sp>
          <p:nvSpPr>
            <p:cNvPr id="7184" name="Text Box 24"/>
            <p:cNvSpPr txBox="1">
              <a:spLocks noChangeArrowheads="1"/>
            </p:cNvSpPr>
            <p:nvPr/>
          </p:nvSpPr>
          <p:spPr bwMode="auto">
            <a:xfrm>
              <a:off x="2311644" y="1638239"/>
              <a:ext cx="67678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y[0]</a:t>
              </a:r>
            </a:p>
          </p:txBody>
        </p:sp>
        <p:sp>
          <p:nvSpPr>
            <p:cNvPr id="7185" name="Text Box 25"/>
            <p:cNvSpPr txBox="1">
              <a:spLocks noChangeArrowheads="1"/>
            </p:cNvSpPr>
            <p:nvPr/>
          </p:nvSpPr>
          <p:spPr bwMode="auto">
            <a:xfrm>
              <a:off x="699769" y="2444689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c[0]</a:t>
              </a:r>
            </a:p>
          </p:txBody>
        </p:sp>
        <p:sp>
          <p:nvSpPr>
            <p:cNvPr id="7186" name="Text Box 26"/>
            <p:cNvSpPr txBox="1">
              <a:spLocks noChangeArrowheads="1"/>
            </p:cNvSpPr>
            <p:nvPr/>
          </p:nvSpPr>
          <p:spPr bwMode="auto">
            <a:xfrm>
              <a:off x="2147216" y="3111911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s[0]</a:t>
              </a:r>
            </a:p>
          </p:txBody>
        </p:sp>
        <p:sp>
          <p:nvSpPr>
            <p:cNvPr id="7187" name="Text Box 27"/>
            <p:cNvSpPr txBox="1">
              <a:spLocks noChangeArrowheads="1"/>
            </p:cNvSpPr>
            <p:nvPr/>
          </p:nvSpPr>
          <p:spPr bwMode="auto">
            <a:xfrm>
              <a:off x="3009330" y="1642524"/>
              <a:ext cx="67678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x[1]</a:t>
              </a:r>
            </a:p>
          </p:txBody>
        </p:sp>
        <p:sp>
          <p:nvSpPr>
            <p:cNvPr id="7188" name="Text Box 28"/>
            <p:cNvSpPr txBox="1">
              <a:spLocks noChangeArrowheads="1"/>
            </p:cNvSpPr>
            <p:nvPr/>
          </p:nvSpPr>
          <p:spPr bwMode="auto">
            <a:xfrm>
              <a:off x="3852763" y="1638239"/>
              <a:ext cx="67678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y[1]</a:t>
              </a:r>
            </a:p>
          </p:txBody>
        </p:sp>
        <p:sp>
          <p:nvSpPr>
            <p:cNvPr id="7189" name="Text Box 29"/>
            <p:cNvSpPr txBox="1">
              <a:spLocks noChangeArrowheads="1"/>
            </p:cNvSpPr>
            <p:nvPr/>
          </p:nvSpPr>
          <p:spPr bwMode="auto">
            <a:xfrm>
              <a:off x="2620291" y="2266581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c[1]</a:t>
              </a:r>
            </a:p>
          </p:txBody>
        </p:sp>
        <p:sp>
          <p:nvSpPr>
            <p:cNvPr id="7190" name="Text Box 30"/>
            <p:cNvSpPr txBox="1">
              <a:spLocks noChangeArrowheads="1"/>
            </p:cNvSpPr>
            <p:nvPr/>
          </p:nvSpPr>
          <p:spPr bwMode="auto">
            <a:xfrm>
              <a:off x="3697009" y="3111120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s[1]</a:t>
              </a:r>
            </a:p>
          </p:txBody>
        </p:sp>
        <p:sp>
          <p:nvSpPr>
            <p:cNvPr id="7191" name="Text Box 31"/>
            <p:cNvSpPr txBox="1">
              <a:spLocks noChangeArrowheads="1"/>
            </p:cNvSpPr>
            <p:nvPr/>
          </p:nvSpPr>
          <p:spPr bwMode="auto">
            <a:xfrm>
              <a:off x="4669994" y="2444689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c[2]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463867" y="2204667"/>
            <a:ext cx="16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>
                <a:latin typeface="+mn-lt"/>
                <a:cs typeface="Courier New" pitchFamily="49" charset="0"/>
              </a:rPr>
              <a:t>Use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/>
              <a:t> as a black-box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F322C8-0049-009A-9710-BB5CAA6B40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5D79E3-F5E4-F24D-C099-BBC8AB3E8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w-bit ripple carry adder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43089" y="5900410"/>
            <a:ext cx="6909242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>
                <a:latin typeface="Comic Sans MS" panose="030F0702030302020204" pitchFamily="66" charset="0"/>
              </a:rPr>
              <a:t>Tedious to write such repetitive equations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8898" y="1953987"/>
            <a:ext cx="8288693" cy="1857436"/>
            <a:chOff x="759421" y="4771964"/>
            <a:chExt cx="8288693" cy="185743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29043" y="5299014"/>
              <a:ext cx="885825" cy="885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800" err="1">
                  <a:solidFill>
                    <a:srgbClr val="FF0000"/>
                  </a:solidFill>
                </a:rPr>
                <a:t>fa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62"/>
            <p:cNvCxnSpPr>
              <a:cxnSpLocks noChangeShapeType="1"/>
            </p:cNvCxnSpPr>
            <p:nvPr/>
          </p:nvCxnSpPr>
          <p:spPr bwMode="auto">
            <a:xfrm rot="10800000" flipH="1">
              <a:off x="1357555" y="5741927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5" name="Straight Arrow Connector 71"/>
            <p:cNvCxnSpPr>
              <a:cxnSpLocks noChangeShapeType="1"/>
            </p:cNvCxnSpPr>
            <p:nvPr/>
          </p:nvCxnSpPr>
          <p:spPr bwMode="auto">
            <a:xfrm rot="16200000" flipH="1">
              <a:off x="1875874" y="5055333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Straight Arrow Connector 72"/>
            <p:cNvCxnSpPr>
              <a:cxnSpLocks noChangeShapeType="1"/>
            </p:cNvCxnSpPr>
            <p:nvPr/>
          </p:nvCxnSpPr>
          <p:spPr bwMode="auto">
            <a:xfrm rot="16200000" flipH="1">
              <a:off x="2190199" y="5055333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744140" y="5299014"/>
              <a:ext cx="885825" cy="885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800" err="1">
                  <a:solidFill>
                    <a:srgbClr val="FF0000"/>
                  </a:solidFill>
                </a:rPr>
                <a:t>fa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78"/>
            <p:cNvCxnSpPr>
              <a:cxnSpLocks noChangeShapeType="1"/>
              <a:stCxn id="13" idx="3"/>
              <a:endCxn id="18" idx="1"/>
            </p:cNvCxnSpPr>
            <p:nvPr/>
          </p:nvCxnSpPr>
          <p:spPr bwMode="auto">
            <a:xfrm>
              <a:off x="2714868" y="5741927"/>
              <a:ext cx="1029272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0" name="Straight Arrow Connector 79"/>
            <p:cNvCxnSpPr>
              <a:cxnSpLocks noChangeShapeType="1"/>
            </p:cNvCxnSpPr>
            <p:nvPr/>
          </p:nvCxnSpPr>
          <p:spPr bwMode="auto">
            <a:xfrm rot="16200000" flipH="1">
              <a:off x="3790971" y="5055333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Straight Arrow Connector 80"/>
            <p:cNvCxnSpPr>
              <a:cxnSpLocks noChangeShapeType="1"/>
            </p:cNvCxnSpPr>
            <p:nvPr/>
          </p:nvCxnSpPr>
          <p:spPr bwMode="auto">
            <a:xfrm rot="16200000" flipH="1">
              <a:off x="4105296" y="5055333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519224" y="4800382"/>
              <a:ext cx="67678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x[0]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2371296" y="4791014"/>
              <a:ext cx="67678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y[0]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759421" y="5597464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c[0]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248025" y="6200334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s[0]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430932" y="4795299"/>
              <a:ext cx="67678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x[1]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274365" y="4791014"/>
              <a:ext cx="67678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y[1]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079993" y="5343156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800"/>
                <a:t>c[1]</a:t>
              </a:r>
            </a:p>
          </p:txBody>
        </p:sp>
        <p:sp>
          <p:nvSpPr>
            <p:cNvPr id="9219" name="Freeform 9218"/>
            <p:cNvSpPr/>
            <p:nvPr/>
          </p:nvSpPr>
          <p:spPr bwMode="auto">
            <a:xfrm>
              <a:off x="2714868" y="5943600"/>
              <a:ext cx="533157" cy="685800"/>
            </a:xfrm>
            <a:custGeom>
              <a:avLst/>
              <a:gdLst>
                <a:gd name="connsiteX0" fmla="*/ 0 w 200025"/>
                <a:gd name="connsiteY0" fmla="*/ 0 h 685800"/>
                <a:gd name="connsiteX1" fmla="*/ 200025 w 200025"/>
                <a:gd name="connsiteY1" fmla="*/ 0 h 685800"/>
                <a:gd name="connsiteX2" fmla="*/ 200025 w 200025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685800">
                  <a:moveTo>
                    <a:pt x="0" y="0"/>
                  </a:moveTo>
                  <a:lnTo>
                    <a:pt x="200025" y="0"/>
                  </a:lnTo>
                  <a:lnTo>
                    <a:pt x="200025" y="6858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Arrow Connector 78"/>
            <p:cNvCxnSpPr>
              <a:cxnSpLocks noChangeShapeType="1"/>
              <a:stCxn id="18" idx="3"/>
            </p:cNvCxnSpPr>
            <p:nvPr/>
          </p:nvCxnSpPr>
          <p:spPr bwMode="auto">
            <a:xfrm flipV="1">
              <a:off x="4629965" y="5725216"/>
              <a:ext cx="944410" cy="1671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5181600" y="6200334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s[1]</a:t>
              </a:r>
            </a:p>
          </p:txBody>
        </p:sp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4804238" y="5335331"/>
              <a:ext cx="66075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c[2]</a:t>
              </a: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6658790" y="5279964"/>
              <a:ext cx="885825" cy="885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800" err="1">
                  <a:solidFill>
                    <a:srgbClr val="FF0000"/>
                  </a:solidFill>
                </a:rPr>
                <a:t>fa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79"/>
            <p:cNvCxnSpPr>
              <a:cxnSpLocks noChangeShapeType="1"/>
            </p:cNvCxnSpPr>
            <p:nvPr/>
          </p:nvCxnSpPr>
          <p:spPr bwMode="auto">
            <a:xfrm rot="16200000" flipH="1">
              <a:off x="6705621" y="5036283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5" name="Straight Arrow Connector 80"/>
            <p:cNvCxnSpPr>
              <a:cxnSpLocks noChangeShapeType="1"/>
            </p:cNvCxnSpPr>
            <p:nvPr/>
          </p:nvCxnSpPr>
          <p:spPr bwMode="auto">
            <a:xfrm rot="16200000" flipH="1">
              <a:off x="7019946" y="5036283"/>
              <a:ext cx="4714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6050307" y="4776249"/>
              <a:ext cx="967894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x[w-1]</a:t>
              </a:r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7189015" y="4771964"/>
              <a:ext cx="967894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y[w-1]</a:t>
              </a:r>
            </a:p>
          </p:txBody>
        </p:sp>
        <p:cxnSp>
          <p:nvCxnSpPr>
            <p:cNvPr id="59" name="Straight Arrow Connector 78"/>
            <p:cNvCxnSpPr>
              <a:cxnSpLocks noChangeShapeType="1"/>
            </p:cNvCxnSpPr>
            <p:nvPr/>
          </p:nvCxnSpPr>
          <p:spPr bwMode="auto">
            <a:xfrm>
              <a:off x="7544615" y="5699272"/>
              <a:ext cx="69614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8096250" y="6181284"/>
              <a:ext cx="951864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s[w-1]</a:t>
              </a:r>
            </a:p>
          </p:txBody>
        </p:sp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7588006" y="5315650"/>
              <a:ext cx="702436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c[w]</a:t>
              </a:r>
            </a:p>
          </p:txBody>
        </p:sp>
        <p:cxnSp>
          <p:nvCxnSpPr>
            <p:cNvPr id="65" name="Straight Arrow Connector 78"/>
            <p:cNvCxnSpPr>
              <a:cxnSpLocks noChangeShapeType="1"/>
            </p:cNvCxnSpPr>
            <p:nvPr/>
          </p:nvCxnSpPr>
          <p:spPr bwMode="auto">
            <a:xfrm>
              <a:off x="5962650" y="5703827"/>
              <a:ext cx="69614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5755408" y="5298411"/>
              <a:ext cx="951864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/>
                <a:t>c[w-1]</a:t>
              </a:r>
            </a:p>
          </p:txBody>
        </p:sp>
        <p:sp>
          <p:nvSpPr>
            <p:cNvPr id="9222" name="TextBox 9221"/>
            <p:cNvSpPr txBox="1"/>
            <p:nvPr/>
          </p:nvSpPr>
          <p:spPr>
            <a:xfrm>
              <a:off x="5563318" y="5490586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/>
                <a:t>…</a:t>
              </a:r>
            </a:p>
          </p:txBody>
        </p:sp>
      </p:grpSp>
      <p:sp>
        <p:nvSpPr>
          <p:cNvPr id="5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17144" y="3992932"/>
            <a:ext cx="6909242" cy="1488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c[1], s[0]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(x[0], y[0], c[0]);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c[2], s[1]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(x[1], y[1], c[1]);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c[w], s[w-1]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(x[w-1], y[w-1], c[w-1]); </a:t>
            </a:r>
          </a:p>
        </p:txBody>
      </p:sp>
      <p:sp>
        <p:nvSpPr>
          <p:cNvPr id="10" name="Freeform 9218">
            <a:extLst>
              <a:ext uri="{FF2B5EF4-FFF2-40B4-BE49-F238E27FC236}">
                <a16:creationId xmlns:a16="http://schemas.microsoft.com/office/drawing/2014/main" id="{E73D2142-9C77-559B-FEA7-767387026896}"/>
              </a:ext>
            </a:extLst>
          </p:cNvPr>
          <p:cNvSpPr/>
          <p:nvPr/>
        </p:nvSpPr>
        <p:spPr bwMode="auto">
          <a:xfrm>
            <a:off x="4470937" y="3061776"/>
            <a:ext cx="533157" cy="685800"/>
          </a:xfrm>
          <a:custGeom>
            <a:avLst/>
            <a:gdLst>
              <a:gd name="connsiteX0" fmla="*/ 0 w 200025"/>
              <a:gd name="connsiteY0" fmla="*/ 0 h 685800"/>
              <a:gd name="connsiteX1" fmla="*/ 200025 w 200025"/>
              <a:gd name="connsiteY1" fmla="*/ 0 h 685800"/>
              <a:gd name="connsiteX2" fmla="*/ 200025 w 200025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685800">
                <a:moveTo>
                  <a:pt x="0" y="0"/>
                </a:moveTo>
                <a:lnTo>
                  <a:pt x="200025" y="0"/>
                </a:lnTo>
                <a:lnTo>
                  <a:pt x="200025" y="68580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Freeform 9218">
            <a:extLst>
              <a:ext uri="{FF2B5EF4-FFF2-40B4-BE49-F238E27FC236}">
                <a16:creationId xmlns:a16="http://schemas.microsoft.com/office/drawing/2014/main" id="{55E21A79-6F57-EFAA-A5F4-D1704B17606B}"/>
              </a:ext>
            </a:extLst>
          </p:cNvPr>
          <p:cNvSpPr/>
          <p:nvPr/>
        </p:nvSpPr>
        <p:spPr bwMode="auto">
          <a:xfrm>
            <a:off x="7369589" y="3059330"/>
            <a:ext cx="533157" cy="685800"/>
          </a:xfrm>
          <a:custGeom>
            <a:avLst/>
            <a:gdLst>
              <a:gd name="connsiteX0" fmla="*/ 0 w 200025"/>
              <a:gd name="connsiteY0" fmla="*/ 0 h 685800"/>
              <a:gd name="connsiteX1" fmla="*/ 200025 w 200025"/>
              <a:gd name="connsiteY1" fmla="*/ 0 h 685800"/>
              <a:gd name="connsiteX2" fmla="*/ 200025 w 200025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685800">
                <a:moveTo>
                  <a:pt x="0" y="0"/>
                </a:moveTo>
                <a:lnTo>
                  <a:pt x="200025" y="0"/>
                </a:lnTo>
                <a:lnTo>
                  <a:pt x="200025" y="68580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2AE557-E200-19A9-8223-106B2EBBD2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420844-6DD5-4447-74C0-0D68E492C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Write a loop and unfold it using a compiler!</a:t>
            </a:r>
          </a:p>
        </p:txBody>
      </p:sp>
      <p:sp>
        <p:nvSpPr>
          <p:cNvPr id="921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3128" y="1667341"/>
            <a:ext cx="6458890" cy="10235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>
                <a:latin typeface="Courier New" pitchFamily="49" charset="0"/>
                <a:cs typeface="Courier New" pitchFamily="49" charset="0"/>
              </a:rPr>
              <a:t>(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&lt;w;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=i+1)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c[i+1], s[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],y[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],c[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]);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>
                <a:latin typeface="Courier New" pitchFamily="49" charset="0"/>
                <a:cs typeface="Courier New" pitchFamily="49" charset="0"/>
              </a:rPr>
              <a:t>{c[w], s}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67006" y="1651900"/>
            <a:ext cx="18706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>
                <a:latin typeface="Comic Sans MS" panose="030F0702030302020204" pitchFamily="66" charset="0"/>
              </a:rPr>
              <a:t>Can be done only when the value of w is known</a:t>
            </a:r>
          </a:p>
        </p:txBody>
      </p:sp>
      <p:sp>
        <p:nvSpPr>
          <p:cNvPr id="5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3128" y="3301717"/>
            <a:ext cx="8318500" cy="1681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c[1], s[0]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(x[0], y[0], c[0]);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c[2], s[1]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(x[1], y[1], c[1]);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c[w], s[w-1] = 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</a:t>
            </a:r>
            <a:r>
              <a:rPr lang="en-US">
                <a:latin typeface="Courier New" pitchFamily="49" charset="0"/>
                <a:cs typeface="Courier New" pitchFamily="49" charset="0"/>
              </a:rPr>
              <a:t>(x[w-1], y[w-1], c[w-1]);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None/>
            </a:pPr>
            <a:endParaRPr lang="en-US" b="1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02442" y="2527630"/>
            <a:ext cx="407158" cy="1173708"/>
          </a:xfrm>
          <a:custGeom>
            <a:avLst/>
            <a:gdLst>
              <a:gd name="connsiteX0" fmla="*/ 407158 w 407158"/>
              <a:gd name="connsiteY0" fmla="*/ 0 h 1173708"/>
              <a:gd name="connsiteX1" fmla="*/ 11373 w 407158"/>
              <a:gd name="connsiteY1" fmla="*/ 504967 h 1173708"/>
              <a:gd name="connsiteX2" fmla="*/ 338920 w 407158"/>
              <a:gd name="connsiteY2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58" h="1173708">
                <a:moveTo>
                  <a:pt x="407158" y="0"/>
                </a:moveTo>
                <a:cubicBezTo>
                  <a:pt x="214952" y="154674"/>
                  <a:pt x="22746" y="309349"/>
                  <a:pt x="11373" y="504967"/>
                </a:cubicBezTo>
                <a:cubicBezTo>
                  <a:pt x="0" y="700585"/>
                  <a:pt x="169460" y="937146"/>
                  <a:pt x="338920" y="117370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FB664-A3E5-C095-3A03-636070517282}"/>
              </a:ext>
            </a:extLst>
          </p:cNvPr>
          <p:cNvSpPr txBox="1"/>
          <p:nvPr/>
        </p:nvSpPr>
        <p:spPr>
          <a:xfrm>
            <a:off x="914400" y="5281411"/>
            <a:ext cx="697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>
                <a:latin typeface="Comic Sans MS" panose="030F0702030302020204" pitchFamily="66" charset="0"/>
              </a:rPr>
              <a:t>“for” is *NOT* a loop like in python. It is just a shortcut to avoid having to write many lines. This fake loop has to be fully unrolled by the compiler.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42FA1-1D57-42BF-9D9D-256DAF943C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F3C00-CB94-76C3-65CA-46A685065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6" grpId="0" animBg="1"/>
      <p:bldP spid="68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BSV Compiling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96" y="1518259"/>
            <a:ext cx="7772400" cy="4888980"/>
          </a:xfrm>
        </p:spPr>
        <p:txBody>
          <a:bodyPr/>
          <a:lstStyle/>
          <a:p>
            <a:r>
              <a:rPr lang="en-US" sz="2400"/>
              <a:t>Type checking: Ensures that type of each expression can be determined uniquely; Otherwise, the program is rejected</a:t>
            </a:r>
          </a:p>
          <a:p>
            <a:r>
              <a:rPr lang="en-US" sz="2400"/>
              <a:t>Static elaboration: Compiler eliminates all constructs which have no direct hardware meaning</a:t>
            </a:r>
          </a:p>
          <a:p>
            <a:pPr lvl="1"/>
            <a:r>
              <a:rPr lang="en-US" sz="2000"/>
              <a:t>Loops are unfolded</a:t>
            </a:r>
          </a:p>
          <a:p>
            <a:pPr lvl="1"/>
            <a:r>
              <a:rPr lang="en-US" sz="2000"/>
              <a:t>Functions are in-lined; even recursive functions can be used as long as all the recursion can be gotten rid of at compile time</a:t>
            </a:r>
          </a:p>
          <a:p>
            <a:pPr lvl="1"/>
            <a:r>
              <a:rPr lang="en-US" sz="2000"/>
              <a:t>After this stage, for example, the program does not contain any Integers because Integers are unbounded in BSV</a:t>
            </a:r>
          </a:p>
          <a:p>
            <a:r>
              <a:rPr lang="en-US" sz="2400"/>
              <a:t>Gates are generated (actually Verilog)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427BD-97C2-57BF-B7F6-06068A4B0C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17AD9-E88E-53E5-19D5-7B2920413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15225"/>
            <a:ext cx="7772400" cy="4792013"/>
          </a:xfrm>
        </p:spPr>
        <p:txBody>
          <a:bodyPr/>
          <a:lstStyle/>
          <a:p>
            <a:r>
              <a:rPr lang="en-US" sz="2400"/>
              <a:t>Once we define a combinational </a:t>
            </a:r>
            <a:r>
              <a:rPr lang="en-US" sz="2400" err="1"/>
              <a:t>ckt</a:t>
            </a:r>
            <a:r>
              <a:rPr lang="en-US" sz="2400"/>
              <a:t>, we can use them repeatedly to build larger </a:t>
            </a:r>
            <a:r>
              <a:rPr lang="en-US" sz="2400" err="1"/>
              <a:t>ckts</a:t>
            </a:r>
            <a:endParaRPr lang="en-US" sz="2400"/>
          </a:p>
          <a:p>
            <a:r>
              <a:rPr lang="en-US" sz="2400"/>
              <a:t>The BSV compiler, because of the type signatures of functions, prevents us from connecting them in obviously illegal ways</a:t>
            </a:r>
            <a:endParaRPr lang="en-US" sz="2400">
              <a:ea typeface="Verdana"/>
            </a:endParaRPr>
          </a:p>
          <a:p>
            <a:r>
              <a:rPr lang="en-US" sz="2400"/>
              <a:t>Even though we use loop constructs and functions to express combinational </a:t>
            </a:r>
            <a:r>
              <a:rPr lang="en-US" sz="2400" err="1"/>
              <a:t>ckts</a:t>
            </a:r>
            <a:r>
              <a:rPr lang="en-US" sz="2400"/>
              <a:t>, all loops are unfolded, and functions are </a:t>
            </a:r>
            <a:r>
              <a:rPr lang="en-US" sz="2400" err="1"/>
              <a:t>inlined</a:t>
            </a:r>
            <a:r>
              <a:rPr lang="en-US" sz="2400"/>
              <a:t> during the compilation phase</a:t>
            </a:r>
            <a:endParaRPr lang="en-US" sz="2400">
              <a:ea typeface="Verdana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F7504-FB0E-284D-99AB-836AD0E842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97764E-16ED-D87E-2876-A0E16E98A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14" y="11474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/>
              <a:t>Computing Devices Then…</a:t>
            </a:r>
            <a:br>
              <a:rPr lang="en-US"/>
            </a:br>
            <a:r>
              <a:rPr lang="en-US" sz="2400"/>
              <a:t>EDSAC, University of Cambridge, UK, 1949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90D23E-9D34-FF3F-2775-C0656577E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764" y="1275271"/>
            <a:ext cx="74803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087438" y="1149350"/>
            <a:ext cx="180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65" tIns="45583" rIns="91165" bIns="45583" anchor="ctr">
            <a:spAutoFit/>
          </a:bodyPr>
          <a:lstStyle/>
          <a:p>
            <a:pPr algn="ctr" defTabSz="820738"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200">
              <a:latin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055AEE-C8B6-252C-418C-0123E0ABCF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151CCB-9779-2B0B-5601-B0F21857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148966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/>
              <a:t>Computing Devices Now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CF377-B6AC-39BD-B245-333CAD212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5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4129" y="4240161"/>
            <a:ext cx="1767829" cy="132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420" y="4549518"/>
            <a:ext cx="2078037" cy="116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0817" y="1291967"/>
            <a:ext cx="1686881" cy="11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5950" y="1507705"/>
            <a:ext cx="1916114" cy="9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9599" y="2671724"/>
            <a:ext cx="1963792" cy="13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4343" y="2671405"/>
            <a:ext cx="1963792" cy="14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3" name="Picture 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8809" y="1438927"/>
            <a:ext cx="1606299" cy="11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4" name="Picture 1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015" y="2661899"/>
            <a:ext cx="171225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5" name="Picture 1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449257"/>
            <a:ext cx="1440832" cy="9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6" name="Picture 1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6662" y="2852180"/>
            <a:ext cx="1583110" cy="106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7" name="Picture 13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4034" y="1397421"/>
            <a:ext cx="1277429" cy="10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5038" name="Picture 14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5615" y="4139182"/>
            <a:ext cx="2512635" cy="141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916902" y="5718413"/>
            <a:ext cx="5036025" cy="7571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>
                <a:solidFill>
                  <a:schemeClr val="accent1"/>
                </a:solidFill>
              </a:rPr>
              <a:t>Dramatic progress in terms of size, speed, cost, reliability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23EB0-082B-AF12-FE42-F19320B038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46110-B9A2-B20E-59CC-74D0574FE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5D82556-47FD-4421-89C1-456F3FEB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0793" y="4448442"/>
            <a:ext cx="1239431" cy="116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>
            <a:hlinkClick r:id="rId15"/>
            <a:extLst>
              <a:ext uri="{FF2B5EF4-FFF2-40B4-BE49-F238E27FC236}">
                <a16:creationId xmlns:a16="http://schemas.microsoft.com/office/drawing/2014/main" id="{7CA22EB9-DD5B-42CB-9B30-6B6C02896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7912" y="2849577"/>
            <a:ext cx="1301658" cy="130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2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782" y="2277943"/>
            <a:ext cx="7772400" cy="2119746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Computer architecture is about designing machines to meet some power, performance, cost and size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53334-19FF-2A53-E5A4-71D0CA527A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1575DE-15F6-5AA8-D954-337BC389B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3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Studying Computer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6A25E-9129-B92E-38B1-55A6D944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19325" y="1885950"/>
            <a:ext cx="482917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i="1"/>
              <a:t>A method of constructing machines</a:t>
            </a:r>
            <a:r>
              <a:rPr lang="en-US"/>
              <a:t>: Machine descriptions which can be simulated in software and synthesized into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4333875"/>
            <a:ext cx="36195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i="1"/>
              <a:t>Quantitative evaluation</a:t>
            </a:r>
            <a:r>
              <a:rPr lang="en-US"/>
              <a:t>:</a:t>
            </a:r>
            <a:r>
              <a:rPr lang="en-US" i="1"/>
              <a:t> </a:t>
            </a:r>
            <a:r>
              <a:rPr lang="en-US"/>
              <a:t>To what extent designs meet various design criteria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5425" y="4429125"/>
            <a:ext cx="36195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i="1"/>
              <a:t>Testing and verification</a:t>
            </a:r>
            <a:r>
              <a:rPr lang="en-US"/>
              <a:t>: Does the machine do what it is supposed to do</a:t>
            </a:r>
          </a:p>
        </p:txBody>
      </p:sp>
      <p:sp>
        <p:nvSpPr>
          <p:cNvPr id="10" name="Left-Right Arrow 9"/>
          <p:cNvSpPr/>
          <p:nvPr/>
        </p:nvSpPr>
        <p:spPr bwMode="auto">
          <a:xfrm rot="2700000">
            <a:off x="5695950" y="3571875"/>
            <a:ext cx="838200" cy="409575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4276725" y="4762500"/>
            <a:ext cx="838200" cy="409575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 rot="8100000">
            <a:off x="2419350" y="3552825"/>
            <a:ext cx="838200" cy="409575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4F82965-052E-53DB-56F8-55E3A1C803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25D21D5-66E8-FB4C-5802-7169C2604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goals of this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3218"/>
            <a:ext cx="7772400" cy="4953000"/>
          </a:xfrm>
        </p:spPr>
        <p:txBody>
          <a:bodyPr/>
          <a:lstStyle/>
          <a:p>
            <a:r>
              <a:rPr lang="en-US" sz="2400"/>
              <a:t>Study computer architecture by </a:t>
            </a:r>
            <a:r>
              <a:rPr lang="en-US" sz="2400" i="1"/>
              <a:t>constructing</a:t>
            </a:r>
            <a:r>
              <a:rPr lang="en-US" sz="2400"/>
              <a:t> many different machines</a:t>
            </a:r>
          </a:p>
          <a:p>
            <a:r>
              <a:rPr lang="en-US" sz="2400"/>
              <a:t>Learn a new method of describing architectures where there is less emphasis on diagrams and more emphasis on executable descriptions</a:t>
            </a:r>
          </a:p>
          <a:p>
            <a:pPr lvl="1"/>
            <a:r>
              <a:rPr lang="en-US" sz="2000"/>
              <a:t>Each architecture and each part of it would be defined as executable code in Bluespec System Verilog (BSV)</a:t>
            </a:r>
          </a:p>
          <a:p>
            <a:pPr lvl="1"/>
            <a:r>
              <a:rPr lang="en-US" sz="2000" u="sng"/>
              <a:t>Learning about a model of parallel programming</a:t>
            </a:r>
            <a:endParaRPr lang="en-US" sz="2000" u="sng">
              <a:ea typeface="Verdana"/>
            </a:endParaRPr>
          </a:p>
          <a:p>
            <a:pPr lvl="1"/>
            <a:endParaRPr lang="en-US" sz="2000" u="sng">
              <a:ea typeface="Verdana"/>
            </a:endParaRPr>
          </a:p>
          <a:p>
            <a:r>
              <a:rPr lang="en-US" sz="1800"/>
              <a:t>Learn a bit about test benches</a:t>
            </a:r>
            <a:endParaRPr lang="en-US" sz="1800">
              <a:ea typeface="Verdana"/>
            </a:endParaRPr>
          </a:p>
          <a:p>
            <a:r>
              <a:rPr lang="en-US" sz="1800"/>
              <a:t>Learn about quantitative evaluation of designs</a:t>
            </a:r>
            <a:endParaRPr lang="en-US" sz="1800">
              <a:ea typeface="Verdana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2EB4FD-4967-62D5-E5F1-65AFC736E7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90660-7768-625F-75AF-386F9E719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317A-5EA4-1C57-4140-350F7911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/>
              <a:t>All the designs you do in this course can be implemented as ASICs/FPGAs without any changes in the source code. Though time will not permit the class to explore ASICs/FPGAs 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AFBBD3-AB82-0788-8BA9-17C658F415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168E5-57EF-4391-90EB-E32B7451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0C4E9-23B3-4BB2-113D-6C818773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Verdana"/>
              </a:rPr>
              <a:t>Outline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7DBE-947C-3A78-AE4B-04DD9FCEB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Verdana"/>
              </a:rPr>
              <a:t>First 3-4 weeks: basic of our programming paradigm</a:t>
            </a:r>
          </a:p>
          <a:p>
            <a:endParaRPr lang="en-US">
              <a:ea typeface="Verdana"/>
            </a:endParaRPr>
          </a:p>
          <a:p>
            <a:r>
              <a:rPr lang="en-US">
                <a:ea typeface="Verdana"/>
              </a:rPr>
              <a:t>Core part of the class: from simple architectures to more advanced techniques</a:t>
            </a:r>
          </a:p>
          <a:p>
            <a:endParaRPr lang="en-US">
              <a:ea typeface="Verdana"/>
            </a:endParaRPr>
          </a:p>
          <a:p>
            <a:r>
              <a:rPr lang="en-US">
                <a:ea typeface="Verdana"/>
              </a:rPr>
              <a:t>~Last month: "Project"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B6192-FD57-070A-52FA-6ED157DBA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L01-</a:t>
            </a:r>
            <a:fld id="{22704540-D8BF-43FA-8BB3-56C1EB5567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943A7-6701-B104-9D6F-23F739C7F5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 typeface="Wingdings" pitchFamily="-96" charset="2"/>
              <a:buNone/>
              <a:defRPr/>
            </a:pPr>
            <a:r>
              <a:rPr lang="en-US"/>
              <a:t>February 6, 2024</a:t>
            </a:r>
          </a:p>
        </p:txBody>
      </p:sp>
    </p:spTree>
    <p:extLst>
      <p:ext uri="{BB962C8B-B14F-4D97-AF65-F5344CB8AC3E}">
        <p14:creationId xmlns:p14="http://schemas.microsoft.com/office/powerpoint/2010/main" val="2801442839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12700" algn="ctr">
          <a:solidFill>
            <a:schemeClr val="tx1"/>
          </a:solidFill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Designs\Blueprint.pot</Template>
  <Application>Microsoft Office PowerPoint</Application>
  <PresentationFormat>On-screen Show (4:3)</PresentationFormat>
  <Slides>27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Blueprint</vt:lpstr>
      <vt:lpstr>Constructive Computer Architecture</vt:lpstr>
      <vt:lpstr>Pillars of real architecture</vt:lpstr>
      <vt:lpstr>Computing Devices Then… EDSAC, University of Cambridge, UK, 1949</vt:lpstr>
      <vt:lpstr>Computing Devices Now</vt:lpstr>
      <vt:lpstr>Computer architecture is about designing machines to meet some power, performance, cost and size constraints</vt:lpstr>
      <vt:lpstr>Studying Computer Architecture</vt:lpstr>
      <vt:lpstr>The goals of this subject</vt:lpstr>
      <vt:lpstr>PowerPoint Presentation</vt:lpstr>
      <vt:lpstr>Outline </vt:lpstr>
      <vt:lpstr>Course information</vt:lpstr>
      <vt:lpstr>Resources</vt:lpstr>
      <vt:lpstr>Labs</vt:lpstr>
      <vt:lpstr>Combinational circuits</vt:lpstr>
      <vt:lpstr>Combinational circuit</vt:lpstr>
      <vt:lpstr>Combinational Arithmetic-Logic Unit (ALU)</vt:lpstr>
      <vt:lpstr>Types</vt:lpstr>
      <vt:lpstr>User defined Types</vt:lpstr>
      <vt:lpstr>Enumerated types</vt:lpstr>
      <vt:lpstr>Using an enumerated type:  Combinational ALU</vt:lpstr>
      <vt:lpstr>Integer versus Bit#(32)</vt:lpstr>
      <vt:lpstr>Type declaration versus deduction</vt:lpstr>
      <vt:lpstr>Assigning to Bitvector elements</vt:lpstr>
      <vt:lpstr>2-bit Ripple-Carry Adder cascading full adders</vt:lpstr>
      <vt:lpstr>w-bit ripple carry adder</vt:lpstr>
      <vt:lpstr>Write a loop and unfold it using a compiler!</vt:lpstr>
      <vt:lpstr>BSV Compiling phases</vt:lpstr>
      <vt:lpstr>Takeaway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Constructive Computer Architecture</dc:title>
  <dc:creator>Nikhil</dc:creator>
  <cp:revision>6</cp:revision>
  <cp:lastPrinted>1601-01-01T00:00:00Z</cp:lastPrinted>
  <dcterms:created xsi:type="dcterms:W3CDTF">2003-01-21T19:25:41Z</dcterms:created>
  <dcterms:modified xsi:type="dcterms:W3CDTF">2024-02-19T09:55:28Z</dcterms:modified>
</cp:coreProperties>
</file>